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10287000" cx="18288000"/>
  <p:notesSz cx="6858000" cy="9144000"/>
  <p:embeddedFontLst>
    <p:embeddedFont>
      <p:font typeface="Roboto"/>
      <p:bold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31" roundtripDataSignature="AMtx7mi2Uii0+j8loV0T+U9bVmCRHCUXv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 Id="rId31" Type="http://customschemas.google.com/relationships/presentationmetadata" Target="metadata"/><Relationship Id="rId30" Type="http://schemas.openxmlformats.org/officeDocument/2006/relationships/font" Target="fonts/Robo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3.png>
</file>

<file path=ppt/media/image15.png>
</file>

<file path=ppt/media/image18.png>
</file>

<file path=ppt/media/image2.png>
</file>

<file path=ppt/media/image20.jpg>
</file>

<file path=ppt/media/image21.png>
</file>

<file path=ppt/media/image22.png>
</file>

<file path=ppt/media/image25.png>
</file>

<file path=ppt/media/image26.png>
</file>

<file path=ppt/media/image27.png>
</file>

<file path=ppt/media/image28.png>
</file>

<file path=ppt/media/image3.png>
</file>

<file path=ppt/media/image30.png>
</file>

<file path=ppt/media/image32.jpg>
</file>

<file path=ppt/media/image33.png>
</file>

<file path=ppt/media/image35.png>
</file>

<file path=ppt/media/image4.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3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34"/>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3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3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3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35"/>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35"/>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3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3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3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6"/>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6"/>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2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2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2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2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28"/>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28"/>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2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29"/>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29"/>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2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3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30"/>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30"/>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30"/>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30"/>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3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3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3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3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3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3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3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32"/>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32"/>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32"/>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3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3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3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33"/>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33"/>
          <p:cNvSpPr/>
          <p:nvPr>
            <p:ph idx="2" type="pic"/>
          </p:nvPr>
        </p:nvSpPr>
        <p:spPr>
          <a:xfrm>
            <a:off x="1792288" y="612775"/>
            <a:ext cx="5486400" cy="4114800"/>
          </a:xfrm>
          <a:prstGeom prst="rect">
            <a:avLst/>
          </a:prstGeom>
          <a:noFill/>
          <a:ln>
            <a:noFill/>
          </a:ln>
        </p:spPr>
      </p:sp>
      <p:sp>
        <p:nvSpPr>
          <p:cNvPr id="64" name="Google Shape;64;p33"/>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3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3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3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2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0.jpg"/><Relationship Id="rId4" Type="http://schemas.openxmlformats.org/officeDocument/2006/relationships/image" Target="../media/image22.png"/><Relationship Id="rId5" Type="http://schemas.openxmlformats.org/officeDocument/2006/relationships/image" Target="../media/image10.png"/><Relationship Id="rId6" Type="http://schemas.openxmlformats.org/officeDocument/2006/relationships/image" Target="../media/image15.png"/><Relationship Id="rId7"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2.jpg"/><Relationship Id="rId4" Type="http://schemas.openxmlformats.org/officeDocument/2006/relationships/image" Target="../media/image11.png"/><Relationship Id="rId5" Type="http://schemas.openxmlformats.org/officeDocument/2006/relationships/image" Target="../media/image15.png"/><Relationship Id="rId6" Type="http://schemas.openxmlformats.org/officeDocument/2006/relationships/image" Target="../media/image2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2.jpg"/><Relationship Id="rId4" Type="http://schemas.openxmlformats.org/officeDocument/2006/relationships/image" Target="../media/image11.png"/><Relationship Id="rId5" Type="http://schemas.openxmlformats.org/officeDocument/2006/relationships/image" Target="../media/image25.png"/><Relationship Id="rId6"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2.jpg"/><Relationship Id="rId4" Type="http://schemas.openxmlformats.org/officeDocument/2006/relationships/image" Target="../media/image4.png"/><Relationship Id="rId5" Type="http://schemas.openxmlformats.org/officeDocument/2006/relationships/image" Target="../media/image15.png"/><Relationship Id="rId6" Type="http://schemas.openxmlformats.org/officeDocument/2006/relationships/image" Target="../media/image11.png"/><Relationship Id="rId7"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2.jpg"/><Relationship Id="rId4" Type="http://schemas.openxmlformats.org/officeDocument/2006/relationships/image" Target="../media/image4.png"/><Relationship Id="rId5" Type="http://schemas.openxmlformats.org/officeDocument/2006/relationships/image" Target="../media/image15.png"/><Relationship Id="rId6" Type="http://schemas.openxmlformats.org/officeDocument/2006/relationships/image" Target="../media/image11.png"/><Relationship Id="rId7"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2.jpg"/><Relationship Id="rId4" Type="http://schemas.openxmlformats.org/officeDocument/2006/relationships/image" Target="../media/image4.png"/><Relationship Id="rId5" Type="http://schemas.openxmlformats.org/officeDocument/2006/relationships/image" Target="../media/image15.png"/><Relationship Id="rId6" Type="http://schemas.openxmlformats.org/officeDocument/2006/relationships/image" Target="../media/image11.png"/><Relationship Id="rId7"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2.jpg"/><Relationship Id="rId4" Type="http://schemas.openxmlformats.org/officeDocument/2006/relationships/image" Target="../media/image4.png"/><Relationship Id="rId5" Type="http://schemas.openxmlformats.org/officeDocument/2006/relationships/image" Target="../media/image15.png"/><Relationship Id="rId6" Type="http://schemas.openxmlformats.org/officeDocument/2006/relationships/image" Target="../media/image11.png"/><Relationship Id="rId7"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2.jpg"/><Relationship Id="rId4" Type="http://schemas.openxmlformats.org/officeDocument/2006/relationships/image" Target="../media/image4.png"/><Relationship Id="rId5" Type="http://schemas.openxmlformats.org/officeDocument/2006/relationships/image" Target="../media/image15.png"/><Relationship Id="rId6" Type="http://schemas.openxmlformats.org/officeDocument/2006/relationships/image" Target="../media/image33.png"/><Relationship Id="rId7" Type="http://schemas.openxmlformats.org/officeDocument/2006/relationships/image" Target="../media/image2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32.jpg"/><Relationship Id="rId4" Type="http://schemas.openxmlformats.org/officeDocument/2006/relationships/image" Target="../media/image4.png"/><Relationship Id="rId5" Type="http://schemas.openxmlformats.org/officeDocument/2006/relationships/image" Target="../media/image15.png"/><Relationship Id="rId6" Type="http://schemas.openxmlformats.org/officeDocument/2006/relationships/image" Target="../media/image33.png"/><Relationship Id="rId7" Type="http://schemas.openxmlformats.org/officeDocument/2006/relationships/image" Target="../media/image2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32.jpg"/><Relationship Id="rId4" Type="http://schemas.openxmlformats.org/officeDocument/2006/relationships/image" Target="../media/image15.png"/><Relationship Id="rId5" Type="http://schemas.openxmlformats.org/officeDocument/2006/relationships/image" Target="../media/image27.png"/><Relationship Id="rId6"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2.jpg"/><Relationship Id="rId4" Type="http://schemas.openxmlformats.org/officeDocument/2006/relationships/image" Target="../media/image15.png"/><Relationship Id="rId5" Type="http://schemas.openxmlformats.org/officeDocument/2006/relationships/image" Target="../media/image11.png"/><Relationship Id="rId6" Type="http://schemas.openxmlformats.org/officeDocument/2006/relationships/image" Target="../media/image2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0.jpg"/><Relationship Id="rId4" Type="http://schemas.openxmlformats.org/officeDocument/2006/relationships/image" Target="../media/image11.png"/><Relationship Id="rId11" Type="http://schemas.openxmlformats.org/officeDocument/2006/relationships/image" Target="../media/image1.jpg"/><Relationship Id="rId10" Type="http://schemas.openxmlformats.org/officeDocument/2006/relationships/image" Target="../media/image2.png"/><Relationship Id="rId9" Type="http://schemas.openxmlformats.org/officeDocument/2006/relationships/image" Target="../media/image7.png"/><Relationship Id="rId5" Type="http://schemas.openxmlformats.org/officeDocument/2006/relationships/image" Target="../media/image10.png"/><Relationship Id="rId6" Type="http://schemas.openxmlformats.org/officeDocument/2006/relationships/image" Target="../media/image22.png"/><Relationship Id="rId7" Type="http://schemas.openxmlformats.org/officeDocument/2006/relationships/image" Target="../media/image15.png"/><Relationship Id="rId8"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0.jpg"/><Relationship Id="rId4" Type="http://schemas.openxmlformats.org/officeDocument/2006/relationships/image" Target="../media/image10.png"/><Relationship Id="rId5" Type="http://schemas.openxmlformats.org/officeDocument/2006/relationships/image" Target="../media/image22.png"/><Relationship Id="rId6" Type="http://schemas.openxmlformats.org/officeDocument/2006/relationships/image" Target="../media/image15.png"/><Relationship Id="rId7"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2.jp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3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32.jp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3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20.jpg"/><Relationship Id="rId4" Type="http://schemas.openxmlformats.org/officeDocument/2006/relationships/image" Target="../media/image22.png"/><Relationship Id="rId5" Type="http://schemas.openxmlformats.org/officeDocument/2006/relationships/image" Target="../media/image15.png"/><Relationship Id="rId6" Type="http://schemas.openxmlformats.org/officeDocument/2006/relationships/image" Target="../media/image3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2.jpg"/><Relationship Id="rId4" Type="http://schemas.openxmlformats.org/officeDocument/2006/relationships/image" Target="../media/image10.png"/><Relationship Id="rId5" Type="http://schemas.openxmlformats.org/officeDocument/2006/relationships/image" Target="../media/image4.png"/><Relationship Id="rId6" Type="http://schemas.openxmlformats.org/officeDocument/2006/relationships/image" Target="../media/image15.png"/><Relationship Id="rId7" Type="http://schemas.openxmlformats.org/officeDocument/2006/relationships/image" Target="../media/image11.png"/><Relationship Id="rId8"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0.jpg"/><Relationship Id="rId4" Type="http://schemas.openxmlformats.org/officeDocument/2006/relationships/image" Target="../media/image10.png"/><Relationship Id="rId5" Type="http://schemas.openxmlformats.org/officeDocument/2006/relationships/image" Target="../media/image22.png"/><Relationship Id="rId6" Type="http://schemas.openxmlformats.org/officeDocument/2006/relationships/image" Target="../media/image15.png"/><Relationship Id="rId7"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2.jp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0.jpg"/><Relationship Id="rId4" Type="http://schemas.openxmlformats.org/officeDocument/2006/relationships/image" Target="../media/image10.png"/><Relationship Id="rId5" Type="http://schemas.openxmlformats.org/officeDocument/2006/relationships/image" Target="../media/image22.png"/><Relationship Id="rId6" Type="http://schemas.openxmlformats.org/officeDocument/2006/relationships/image" Target="../media/image15.png"/><Relationship Id="rId7" Type="http://schemas.openxmlformats.org/officeDocument/2006/relationships/image" Target="../media/image11.png"/><Relationship Id="rId8"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2.jp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2.jpg"/><Relationship Id="rId4" Type="http://schemas.openxmlformats.org/officeDocument/2006/relationships/image" Target="../media/image15.png"/><Relationship Id="rId5" Type="http://schemas.openxmlformats.org/officeDocument/2006/relationships/image" Target="../media/image11.png"/><Relationship Id="rId6"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2.jpg"/><Relationship Id="rId4" Type="http://schemas.openxmlformats.org/officeDocument/2006/relationships/image" Target="../media/image15.png"/><Relationship Id="rId5" Type="http://schemas.openxmlformats.org/officeDocument/2006/relationships/image" Target="../media/image11.png"/><Relationship Id="rId6"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p:nvPr/>
        </p:nvSpPr>
        <p:spPr>
          <a:xfrm rot="5400000">
            <a:off x="4000500" y="-4000500"/>
            <a:ext cx="10287000" cy="18288000"/>
          </a:xfrm>
          <a:custGeom>
            <a:rect b="b" l="l" r="r" t="t"/>
            <a:pathLst>
              <a:path extrusionOk="0" h="18288000" w="10287000">
                <a:moveTo>
                  <a:pt x="0" y="18288000"/>
                </a:moveTo>
                <a:lnTo>
                  <a:pt x="0" y="0"/>
                </a:lnTo>
                <a:lnTo>
                  <a:pt x="10287000" y="0"/>
                </a:lnTo>
                <a:lnTo>
                  <a:pt x="10287000" y="18288000"/>
                </a:lnTo>
                <a:lnTo>
                  <a:pt x="0" y="18288000"/>
                </a:lnTo>
                <a:close/>
              </a:path>
            </a:pathLst>
          </a:custGeom>
          <a:blipFill rotWithShape="1">
            <a:blip r:embed="rId3">
              <a:alphaModFix/>
            </a:blip>
            <a:stretch>
              <a:fillRect b="0" l="-9220" r="-9219" t="0"/>
            </a:stretch>
          </a:blipFill>
          <a:ln>
            <a:noFill/>
          </a:ln>
        </p:spPr>
      </p:sp>
      <p:sp>
        <p:nvSpPr>
          <p:cNvPr id="85" name="Google Shape;85;p1"/>
          <p:cNvSpPr/>
          <p:nvPr/>
        </p:nvSpPr>
        <p:spPr>
          <a:xfrm>
            <a:off x="16439543" y="3474697"/>
            <a:ext cx="662557" cy="662557"/>
          </a:xfrm>
          <a:custGeom>
            <a:rect b="b" l="l" r="r" t="t"/>
            <a:pathLst>
              <a:path extrusionOk="0" h="662557" w="662557">
                <a:moveTo>
                  <a:pt x="0" y="0"/>
                </a:moveTo>
                <a:lnTo>
                  <a:pt x="662557" y="0"/>
                </a:lnTo>
                <a:lnTo>
                  <a:pt x="662557" y="662557"/>
                </a:lnTo>
                <a:lnTo>
                  <a:pt x="0" y="662557"/>
                </a:lnTo>
                <a:lnTo>
                  <a:pt x="0" y="0"/>
                </a:lnTo>
                <a:close/>
              </a:path>
            </a:pathLst>
          </a:custGeom>
          <a:blipFill rotWithShape="1">
            <a:blip r:embed="rId4">
              <a:alphaModFix/>
            </a:blip>
            <a:stretch>
              <a:fillRect b="0" l="0" r="0" t="0"/>
            </a:stretch>
          </a:blipFill>
          <a:ln>
            <a:noFill/>
          </a:ln>
        </p:spPr>
      </p:sp>
      <p:sp>
        <p:nvSpPr>
          <p:cNvPr id="86" name="Google Shape;86;p1"/>
          <p:cNvSpPr/>
          <p:nvPr/>
        </p:nvSpPr>
        <p:spPr>
          <a:xfrm flipH="1">
            <a:off x="-4634480" y="493522"/>
            <a:ext cx="10066789" cy="8229600"/>
          </a:xfrm>
          <a:custGeom>
            <a:rect b="b" l="l" r="r" t="t"/>
            <a:pathLst>
              <a:path extrusionOk="0" h="8229600" w="10066789">
                <a:moveTo>
                  <a:pt x="10066789" y="0"/>
                </a:moveTo>
                <a:lnTo>
                  <a:pt x="0" y="0"/>
                </a:lnTo>
                <a:lnTo>
                  <a:pt x="0" y="8229600"/>
                </a:lnTo>
                <a:lnTo>
                  <a:pt x="10066789" y="8229600"/>
                </a:lnTo>
                <a:lnTo>
                  <a:pt x="10066789" y="0"/>
                </a:lnTo>
                <a:close/>
              </a:path>
            </a:pathLst>
          </a:custGeom>
          <a:blipFill rotWithShape="1">
            <a:blip r:embed="rId5">
              <a:alphaModFix amt="84000"/>
            </a:blip>
            <a:stretch>
              <a:fillRect b="0" l="0" r="0" t="0"/>
            </a:stretch>
          </a:blipFill>
          <a:ln>
            <a:noFill/>
          </a:ln>
        </p:spPr>
      </p:sp>
      <p:sp>
        <p:nvSpPr>
          <p:cNvPr id="87" name="Google Shape;87;p1"/>
          <p:cNvSpPr/>
          <p:nvPr/>
        </p:nvSpPr>
        <p:spPr>
          <a:xfrm>
            <a:off x="12975310" y="3474697"/>
            <a:ext cx="8872884" cy="8229600"/>
          </a:xfrm>
          <a:custGeom>
            <a:rect b="b" l="l" r="r" t="t"/>
            <a:pathLst>
              <a:path extrusionOk="0" h="8229600" w="8872884">
                <a:moveTo>
                  <a:pt x="0" y="0"/>
                </a:moveTo>
                <a:lnTo>
                  <a:pt x="8872884" y="0"/>
                </a:lnTo>
                <a:lnTo>
                  <a:pt x="8872884" y="8229600"/>
                </a:lnTo>
                <a:lnTo>
                  <a:pt x="0" y="8229600"/>
                </a:lnTo>
                <a:lnTo>
                  <a:pt x="0" y="0"/>
                </a:lnTo>
                <a:close/>
              </a:path>
            </a:pathLst>
          </a:custGeom>
          <a:blipFill rotWithShape="1">
            <a:blip r:embed="rId6">
              <a:alphaModFix amt="84000"/>
            </a:blip>
            <a:stretch>
              <a:fillRect b="0" l="0" r="0" t="0"/>
            </a:stretch>
          </a:blipFill>
          <a:ln>
            <a:noFill/>
          </a:ln>
        </p:spPr>
      </p:sp>
      <p:sp>
        <p:nvSpPr>
          <p:cNvPr id="88" name="Google Shape;88;p1"/>
          <p:cNvSpPr/>
          <p:nvPr/>
        </p:nvSpPr>
        <p:spPr>
          <a:xfrm>
            <a:off x="1028700" y="1028700"/>
            <a:ext cx="834958" cy="846993"/>
          </a:xfrm>
          <a:custGeom>
            <a:rect b="b" l="l" r="r" t="t"/>
            <a:pathLst>
              <a:path extrusionOk="0" h="846993" w="834958">
                <a:moveTo>
                  <a:pt x="0" y="0"/>
                </a:moveTo>
                <a:lnTo>
                  <a:pt x="834958" y="0"/>
                </a:lnTo>
                <a:lnTo>
                  <a:pt x="834958" y="846993"/>
                </a:lnTo>
                <a:lnTo>
                  <a:pt x="0" y="846993"/>
                </a:lnTo>
                <a:lnTo>
                  <a:pt x="0" y="0"/>
                </a:lnTo>
                <a:close/>
              </a:path>
            </a:pathLst>
          </a:custGeom>
          <a:blipFill rotWithShape="1">
            <a:blip r:embed="rId7">
              <a:alphaModFix/>
            </a:blip>
            <a:stretch>
              <a:fillRect b="0" l="0" r="0" t="0"/>
            </a:stretch>
          </a:blipFill>
          <a:ln>
            <a:noFill/>
          </a:ln>
        </p:spPr>
      </p:sp>
      <p:sp>
        <p:nvSpPr>
          <p:cNvPr id="89" name="Google Shape;89;p1"/>
          <p:cNvSpPr txBox="1"/>
          <p:nvPr/>
        </p:nvSpPr>
        <p:spPr>
          <a:xfrm>
            <a:off x="6984631" y="2900471"/>
            <a:ext cx="9510504" cy="675937"/>
          </a:xfrm>
          <a:prstGeom prst="rect">
            <a:avLst/>
          </a:prstGeom>
          <a:noFill/>
          <a:ln>
            <a:noFill/>
          </a:ln>
        </p:spPr>
        <p:txBody>
          <a:bodyPr anchorCtr="0" anchor="t" bIns="0" lIns="0" spcFirstLastPara="1" rIns="0" wrap="square" tIns="0">
            <a:spAutoFit/>
          </a:bodyPr>
          <a:lstStyle/>
          <a:p>
            <a:pPr indent="0" lvl="0" marL="0" marR="0" rtl="0" algn="ctr">
              <a:lnSpc>
                <a:spcPct val="108993"/>
              </a:lnSpc>
              <a:spcBef>
                <a:spcPts val="0"/>
              </a:spcBef>
              <a:spcAft>
                <a:spcPts val="0"/>
              </a:spcAft>
              <a:buNone/>
            </a:pPr>
            <a:r>
              <a:rPr b="1" i="0" lang="en-US" sz="4748" u="none" cap="none" strike="noStrike">
                <a:solidFill>
                  <a:srgbClr val="F6F6F6"/>
                </a:solidFill>
                <a:latin typeface="Roboto"/>
                <a:ea typeface="Roboto"/>
                <a:cs typeface="Roboto"/>
                <a:sym typeface="Roboto"/>
              </a:rPr>
              <a:t>BÁO CÁO TIỂU LUẬN CUỐI KỲ </a:t>
            </a:r>
            <a:endParaRPr/>
          </a:p>
        </p:txBody>
      </p:sp>
      <p:sp>
        <p:nvSpPr>
          <p:cNvPr id="90" name="Google Shape;90;p1"/>
          <p:cNvSpPr txBox="1"/>
          <p:nvPr/>
        </p:nvSpPr>
        <p:spPr>
          <a:xfrm>
            <a:off x="1681036" y="4081232"/>
            <a:ext cx="14242599" cy="2522220"/>
          </a:xfrm>
          <a:prstGeom prst="rect">
            <a:avLst/>
          </a:prstGeom>
          <a:noFill/>
          <a:ln>
            <a:noFill/>
          </a:ln>
        </p:spPr>
        <p:txBody>
          <a:bodyPr anchorCtr="0" anchor="t" bIns="0" lIns="0" spcFirstLastPara="1" rIns="0" wrap="square" tIns="0">
            <a:spAutoFit/>
          </a:bodyPr>
          <a:lstStyle/>
          <a:p>
            <a:pPr indent="0" lvl="0" marL="0" marR="0" rtl="0" algn="r">
              <a:lnSpc>
                <a:spcPct val="109000"/>
              </a:lnSpc>
              <a:spcBef>
                <a:spcPts val="0"/>
              </a:spcBef>
              <a:spcAft>
                <a:spcPts val="0"/>
              </a:spcAft>
              <a:buNone/>
            </a:pPr>
            <a:r>
              <a:rPr b="1" i="0" lang="en-US" sz="6000" u="none" cap="none" strike="noStrike">
                <a:solidFill>
                  <a:srgbClr val="DBD8D8"/>
                </a:solidFill>
                <a:latin typeface="Roboto"/>
                <a:ea typeface="Roboto"/>
                <a:cs typeface="Roboto"/>
                <a:sym typeface="Roboto"/>
              </a:rPr>
              <a:t> ĐỀ TÀI:</a:t>
            </a:r>
            <a:r>
              <a:rPr b="1" i="0" lang="en-US" sz="6000" u="none" cap="none" strike="noStrike">
                <a:solidFill>
                  <a:srgbClr val="FFFFFF"/>
                </a:solidFill>
                <a:latin typeface="Roboto"/>
                <a:ea typeface="Roboto"/>
                <a:cs typeface="Roboto"/>
                <a:sym typeface="Roboto"/>
              </a:rPr>
              <a:t> TÌM HIỂU CƠ CHẾ PHÂN TÁN TRONG HQT CSDL NOSQL </a:t>
            </a:r>
            <a:r>
              <a:rPr b="1" i="0" lang="en-US" sz="6000" u="none" cap="none" strike="noStrike">
                <a:solidFill>
                  <a:srgbClr val="E8D3FF"/>
                </a:solidFill>
                <a:latin typeface="Roboto"/>
                <a:ea typeface="Roboto"/>
                <a:cs typeface="Roboto"/>
                <a:sym typeface="Roboto"/>
              </a:rPr>
              <a:t>HADOOP/HBASE</a:t>
            </a:r>
            <a:endParaRPr/>
          </a:p>
        </p:txBody>
      </p:sp>
      <p:sp>
        <p:nvSpPr>
          <p:cNvPr id="91" name="Google Shape;91;p1"/>
          <p:cNvSpPr txBox="1"/>
          <p:nvPr/>
        </p:nvSpPr>
        <p:spPr>
          <a:xfrm>
            <a:off x="1028700" y="7900416"/>
            <a:ext cx="5955931" cy="556006"/>
          </a:xfrm>
          <a:prstGeom prst="rect">
            <a:avLst/>
          </a:prstGeom>
          <a:noFill/>
          <a:ln>
            <a:noFill/>
          </a:ln>
        </p:spPr>
        <p:txBody>
          <a:bodyPr anchorCtr="0" anchor="t" bIns="0" lIns="0" spcFirstLastPara="1" rIns="0" wrap="square" tIns="0">
            <a:spAutoFit/>
          </a:bodyPr>
          <a:lstStyle/>
          <a:p>
            <a:pPr indent="0" lvl="0" marL="0" marR="0" rtl="0" algn="l">
              <a:lnSpc>
                <a:spcPct val="128008"/>
              </a:lnSpc>
              <a:spcBef>
                <a:spcPts val="0"/>
              </a:spcBef>
              <a:spcAft>
                <a:spcPts val="0"/>
              </a:spcAft>
              <a:buNone/>
            </a:pPr>
            <a:r>
              <a:rPr b="1" i="0" lang="en-US" sz="3399" u="none" cap="none" strike="noStrike">
                <a:solidFill>
                  <a:srgbClr val="FFFFFF"/>
                </a:solidFill>
                <a:latin typeface="Roboto"/>
                <a:ea typeface="Roboto"/>
                <a:cs typeface="Roboto"/>
                <a:sym typeface="Roboto"/>
              </a:rPr>
              <a:t>CƠ SỞ DỮ LIỆU PHÂN TÁN</a:t>
            </a:r>
            <a:endParaRPr/>
          </a:p>
        </p:txBody>
      </p:sp>
      <p:sp>
        <p:nvSpPr>
          <p:cNvPr id="92" name="Google Shape;92;p1"/>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FFFFFF"/>
                </a:solidFill>
                <a:latin typeface="Roboto"/>
                <a:ea typeface="Roboto"/>
                <a:cs typeface="Roboto"/>
                <a:sym typeface="Roboto"/>
              </a:rPr>
              <a:t>01</a:t>
            </a:r>
            <a:endParaRPr/>
          </a:p>
        </p:txBody>
      </p:sp>
      <p:grpSp>
        <p:nvGrpSpPr>
          <p:cNvPr id="93" name="Google Shape;93;p1"/>
          <p:cNvGrpSpPr/>
          <p:nvPr/>
        </p:nvGrpSpPr>
        <p:grpSpPr>
          <a:xfrm>
            <a:off x="13497350" y="1287561"/>
            <a:ext cx="3623800" cy="677764"/>
            <a:chOff x="0" y="-9525"/>
            <a:chExt cx="1130362" cy="211413"/>
          </a:xfrm>
        </p:grpSpPr>
        <p:sp>
          <p:nvSpPr>
            <p:cNvPr id="94" name="Google Shape;94;p1"/>
            <p:cNvSpPr/>
            <p:nvPr/>
          </p:nvSpPr>
          <p:spPr>
            <a:xfrm>
              <a:off x="0" y="0"/>
              <a:ext cx="1130362" cy="201888"/>
            </a:xfrm>
            <a:custGeom>
              <a:rect b="b" l="l" r="r" t="t"/>
              <a:pathLst>
                <a:path extrusionOk="0" h="201888" w="1130362">
                  <a:moveTo>
                    <a:pt x="100944" y="0"/>
                  </a:moveTo>
                  <a:lnTo>
                    <a:pt x="1029418" y="0"/>
                  </a:lnTo>
                  <a:cubicBezTo>
                    <a:pt x="1056190" y="0"/>
                    <a:pt x="1081865" y="10635"/>
                    <a:pt x="1100796" y="29566"/>
                  </a:cubicBezTo>
                  <a:cubicBezTo>
                    <a:pt x="1119727" y="48496"/>
                    <a:pt x="1130362" y="74172"/>
                    <a:pt x="1130362" y="100944"/>
                  </a:cubicBezTo>
                  <a:lnTo>
                    <a:pt x="1130362" y="100944"/>
                  </a:lnTo>
                  <a:cubicBezTo>
                    <a:pt x="1130362" y="127716"/>
                    <a:pt x="1119727" y="153391"/>
                    <a:pt x="1100796" y="172322"/>
                  </a:cubicBezTo>
                  <a:cubicBezTo>
                    <a:pt x="1081865" y="191253"/>
                    <a:pt x="1056190" y="201888"/>
                    <a:pt x="1029418" y="201888"/>
                  </a:cubicBezTo>
                  <a:lnTo>
                    <a:pt x="100944" y="201888"/>
                  </a:lnTo>
                  <a:cubicBezTo>
                    <a:pt x="74172" y="201888"/>
                    <a:pt x="48496" y="191253"/>
                    <a:pt x="29566" y="172322"/>
                  </a:cubicBezTo>
                  <a:cubicBezTo>
                    <a:pt x="10635" y="153391"/>
                    <a:pt x="0" y="127716"/>
                    <a:pt x="0" y="100944"/>
                  </a:cubicBezTo>
                  <a:lnTo>
                    <a:pt x="0" y="100944"/>
                  </a:lnTo>
                  <a:cubicBezTo>
                    <a:pt x="0" y="74172"/>
                    <a:pt x="10635" y="48496"/>
                    <a:pt x="29566" y="29566"/>
                  </a:cubicBezTo>
                  <a:cubicBezTo>
                    <a:pt x="48496" y="10635"/>
                    <a:pt x="74172" y="0"/>
                    <a:pt x="100944" y="0"/>
                  </a:cubicBezTo>
                  <a:close/>
                </a:path>
              </a:pathLst>
            </a:custGeom>
            <a:solidFill>
              <a:srgbClr val="000000">
                <a:alpha val="0"/>
              </a:srgbClr>
            </a:solidFill>
            <a:ln cap="rnd"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
            <p:cNvSpPr txBox="1"/>
            <p:nvPr/>
          </p:nvSpPr>
          <p:spPr>
            <a:xfrm>
              <a:off x="0" y="-9525"/>
              <a:ext cx="1130362" cy="211413"/>
            </a:xfrm>
            <a:prstGeom prst="rect">
              <a:avLst/>
            </a:prstGeom>
            <a:noFill/>
            <a:ln>
              <a:noFill/>
            </a:ln>
          </p:spPr>
          <p:txBody>
            <a:bodyPr anchorCtr="0" anchor="ctr" bIns="50800" lIns="50800" spcFirstLastPara="1" rIns="50800" wrap="square" tIns="50800">
              <a:noAutofit/>
            </a:bodyPr>
            <a:lstStyle/>
            <a:p>
              <a:pPr indent="0" lvl="0" marL="0" marR="0" rtl="0" algn="ctr">
                <a:lnSpc>
                  <a:spcPct val="118016"/>
                </a:lnSpc>
                <a:spcBef>
                  <a:spcPts val="0"/>
                </a:spcBef>
                <a:spcAft>
                  <a:spcPts val="0"/>
                </a:spcAft>
                <a:buNone/>
              </a:pPr>
              <a:r>
                <a:rPr b="1" i="0" lang="en-US" sz="2581" u="none" cap="none" strike="noStrike">
                  <a:solidFill>
                    <a:srgbClr val="ECF1FF"/>
                  </a:solidFill>
                  <a:latin typeface="Roboto"/>
                  <a:ea typeface="Roboto"/>
                  <a:cs typeface="Roboto"/>
                  <a:sym typeface="Roboto"/>
                </a:rPr>
                <a:t>Nhóm 3</a:t>
              </a:r>
              <a:endParaRPr/>
            </a:p>
          </p:txBody>
        </p:sp>
      </p:grpSp>
      <p:sp>
        <p:nvSpPr>
          <p:cNvPr id="96" name="Google Shape;96;p1"/>
          <p:cNvSpPr txBox="1"/>
          <p:nvPr/>
        </p:nvSpPr>
        <p:spPr>
          <a:xfrm>
            <a:off x="11064946" y="7900416"/>
            <a:ext cx="5372246" cy="493395"/>
          </a:xfrm>
          <a:prstGeom prst="rect">
            <a:avLst/>
          </a:prstGeom>
          <a:noFill/>
          <a:ln>
            <a:noFill/>
          </a:ln>
        </p:spPr>
        <p:txBody>
          <a:bodyPr anchorCtr="0" anchor="t" bIns="0" lIns="0" spcFirstLastPara="1" rIns="0" wrap="square" tIns="0">
            <a:spAutoFit/>
          </a:bodyPr>
          <a:lstStyle/>
          <a:p>
            <a:pPr indent="0" lvl="0" marL="0" marR="0" rtl="0" algn="l">
              <a:lnSpc>
                <a:spcPct val="128009"/>
              </a:lnSpc>
              <a:spcBef>
                <a:spcPts val="0"/>
              </a:spcBef>
              <a:spcAft>
                <a:spcPts val="0"/>
              </a:spcAft>
              <a:buNone/>
            </a:pPr>
            <a:r>
              <a:rPr b="0" i="0" lang="en-US" sz="2999" u="none" cap="none" strike="noStrike">
                <a:solidFill>
                  <a:srgbClr val="FFFFFF"/>
                </a:solidFill>
                <a:latin typeface="Roboto"/>
                <a:ea typeface="Roboto"/>
                <a:cs typeface="Roboto"/>
                <a:sym typeface="Roboto"/>
              </a:rPr>
              <a:t>GVHD: Ths. Nguyễn Hồ Duy Tri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10"/>
          <p:cNvSpPr/>
          <p:nvPr/>
        </p:nvSpPr>
        <p:spPr>
          <a:xfrm rot="5400000">
            <a:off x="-2628766" y="2628766"/>
            <a:ext cx="10287000" cy="5029469"/>
          </a:xfrm>
          <a:custGeom>
            <a:rect b="b" l="l" r="r" t="t"/>
            <a:pathLst>
              <a:path extrusionOk="0" h="5029469" w="10287000">
                <a:moveTo>
                  <a:pt x="0" y="0"/>
                </a:moveTo>
                <a:lnTo>
                  <a:pt x="10287000" y="0"/>
                </a:lnTo>
                <a:lnTo>
                  <a:pt x="10287000" y="5029468"/>
                </a:lnTo>
                <a:lnTo>
                  <a:pt x="0" y="5029468"/>
                </a:lnTo>
                <a:lnTo>
                  <a:pt x="0" y="0"/>
                </a:lnTo>
                <a:close/>
              </a:path>
            </a:pathLst>
          </a:custGeom>
          <a:blipFill rotWithShape="1">
            <a:blip r:embed="rId3">
              <a:alphaModFix/>
            </a:blip>
            <a:stretch>
              <a:fillRect b="0" l="0" r="0" t="-206983"/>
            </a:stretch>
          </a:blipFill>
          <a:ln>
            <a:noFill/>
          </a:ln>
        </p:spPr>
      </p:sp>
      <p:sp>
        <p:nvSpPr>
          <p:cNvPr id="255" name="Google Shape;255;p10"/>
          <p:cNvSpPr/>
          <p:nvPr/>
        </p:nvSpPr>
        <p:spPr>
          <a:xfrm>
            <a:off x="690076" y="759096"/>
            <a:ext cx="834958" cy="846993"/>
          </a:xfrm>
          <a:custGeom>
            <a:rect b="b" l="l" r="r" t="t"/>
            <a:pathLst>
              <a:path extrusionOk="0" h="846993" w="834958">
                <a:moveTo>
                  <a:pt x="0" y="0"/>
                </a:moveTo>
                <a:lnTo>
                  <a:pt x="834957" y="0"/>
                </a:lnTo>
                <a:lnTo>
                  <a:pt x="834957" y="846994"/>
                </a:lnTo>
                <a:lnTo>
                  <a:pt x="0" y="846994"/>
                </a:lnTo>
                <a:lnTo>
                  <a:pt x="0" y="0"/>
                </a:lnTo>
                <a:close/>
              </a:path>
            </a:pathLst>
          </a:custGeom>
          <a:blipFill rotWithShape="1">
            <a:blip r:embed="rId4">
              <a:alphaModFix/>
            </a:blip>
            <a:stretch>
              <a:fillRect b="0" l="0" r="0" t="0"/>
            </a:stretch>
          </a:blipFill>
          <a:ln>
            <a:noFill/>
          </a:ln>
        </p:spPr>
      </p:sp>
      <p:sp>
        <p:nvSpPr>
          <p:cNvPr id="256" name="Google Shape;256;p10"/>
          <p:cNvSpPr/>
          <p:nvPr/>
        </p:nvSpPr>
        <p:spPr>
          <a:xfrm rot="403936">
            <a:off x="5636487" y="8289529"/>
            <a:ext cx="5025622" cy="4661265"/>
          </a:xfrm>
          <a:custGeom>
            <a:rect b="b" l="l" r="r" t="t"/>
            <a:pathLst>
              <a:path extrusionOk="0" h="4661265" w="5025622">
                <a:moveTo>
                  <a:pt x="0" y="0"/>
                </a:moveTo>
                <a:lnTo>
                  <a:pt x="5025622" y="0"/>
                </a:lnTo>
                <a:lnTo>
                  <a:pt x="5025622" y="4661265"/>
                </a:lnTo>
                <a:lnTo>
                  <a:pt x="0" y="4661265"/>
                </a:lnTo>
                <a:lnTo>
                  <a:pt x="0" y="0"/>
                </a:lnTo>
                <a:close/>
              </a:path>
            </a:pathLst>
          </a:custGeom>
          <a:blipFill rotWithShape="1">
            <a:blip r:embed="rId5">
              <a:alphaModFix amt="77000"/>
            </a:blip>
            <a:stretch>
              <a:fillRect b="0" l="0" r="0" t="0"/>
            </a:stretch>
          </a:blipFill>
          <a:ln>
            <a:noFill/>
          </a:ln>
        </p:spPr>
      </p:sp>
      <p:sp>
        <p:nvSpPr>
          <p:cNvPr id="257" name="Google Shape;257;p10"/>
          <p:cNvSpPr/>
          <p:nvPr/>
        </p:nvSpPr>
        <p:spPr>
          <a:xfrm>
            <a:off x="14192326" y="-1406062"/>
            <a:ext cx="6538372" cy="4376643"/>
          </a:xfrm>
          <a:custGeom>
            <a:rect b="b" l="l" r="r" t="t"/>
            <a:pathLst>
              <a:path extrusionOk="0" h="4376643" w="6538372">
                <a:moveTo>
                  <a:pt x="0" y="0"/>
                </a:moveTo>
                <a:lnTo>
                  <a:pt x="6538372" y="0"/>
                </a:lnTo>
                <a:lnTo>
                  <a:pt x="6538372" y="4376643"/>
                </a:lnTo>
                <a:lnTo>
                  <a:pt x="0" y="4376643"/>
                </a:lnTo>
                <a:lnTo>
                  <a:pt x="0" y="0"/>
                </a:lnTo>
                <a:close/>
              </a:path>
            </a:pathLst>
          </a:custGeom>
          <a:blipFill rotWithShape="1">
            <a:blip r:embed="rId5">
              <a:alphaModFix amt="51000"/>
            </a:blip>
            <a:stretch>
              <a:fillRect b="-12722" l="0" r="0" t="-25833"/>
            </a:stretch>
          </a:blipFill>
          <a:ln>
            <a:noFill/>
          </a:ln>
        </p:spPr>
      </p:sp>
      <p:sp>
        <p:nvSpPr>
          <p:cNvPr id="258" name="Google Shape;258;p10"/>
          <p:cNvSpPr/>
          <p:nvPr/>
        </p:nvSpPr>
        <p:spPr>
          <a:xfrm>
            <a:off x="5380593" y="2970581"/>
            <a:ext cx="8231801" cy="5461837"/>
          </a:xfrm>
          <a:custGeom>
            <a:rect b="b" l="l" r="r" t="t"/>
            <a:pathLst>
              <a:path extrusionOk="0" h="5461837" w="8231801">
                <a:moveTo>
                  <a:pt x="0" y="0"/>
                </a:moveTo>
                <a:lnTo>
                  <a:pt x="8231802" y="0"/>
                </a:lnTo>
                <a:lnTo>
                  <a:pt x="8231802" y="5461836"/>
                </a:lnTo>
                <a:lnTo>
                  <a:pt x="0" y="5461836"/>
                </a:lnTo>
                <a:lnTo>
                  <a:pt x="0" y="0"/>
                </a:lnTo>
                <a:close/>
              </a:path>
            </a:pathLst>
          </a:custGeom>
          <a:blipFill rotWithShape="1">
            <a:blip r:embed="rId6">
              <a:alphaModFix/>
            </a:blip>
            <a:stretch>
              <a:fillRect b="0" l="0" r="0" t="-1731"/>
            </a:stretch>
          </a:blipFill>
          <a:ln>
            <a:noFill/>
          </a:ln>
        </p:spPr>
      </p:sp>
      <p:sp>
        <p:nvSpPr>
          <p:cNvPr id="259" name="Google Shape;259;p10"/>
          <p:cNvSpPr txBox="1"/>
          <p:nvPr/>
        </p:nvSpPr>
        <p:spPr>
          <a:xfrm>
            <a:off x="23664" y="4250199"/>
            <a:ext cx="5005805" cy="2065478"/>
          </a:xfrm>
          <a:prstGeom prst="rect">
            <a:avLst/>
          </a:prstGeom>
          <a:noFill/>
          <a:ln>
            <a:noFill/>
          </a:ln>
        </p:spPr>
        <p:txBody>
          <a:bodyPr anchorCtr="0" anchor="t" bIns="0" lIns="0" spcFirstLastPara="1" rIns="0" wrap="square" tIns="0">
            <a:spAutoFit/>
          </a:bodyPr>
          <a:lstStyle/>
          <a:p>
            <a:pPr indent="0" lvl="0" marL="0" marR="0" rtl="0" algn="ctr">
              <a:lnSpc>
                <a:spcPct val="109004"/>
              </a:lnSpc>
              <a:spcBef>
                <a:spcPts val="0"/>
              </a:spcBef>
              <a:spcAft>
                <a:spcPts val="0"/>
              </a:spcAft>
              <a:buNone/>
            </a:pPr>
            <a:r>
              <a:rPr b="1" i="0" lang="en-US" sz="7396" u="none" cap="none" strike="noStrike">
                <a:solidFill>
                  <a:srgbClr val="FFFFFF"/>
                </a:solidFill>
                <a:latin typeface="Roboto"/>
                <a:ea typeface="Roboto"/>
                <a:cs typeface="Roboto"/>
                <a:sym typeface="Roboto"/>
              </a:rPr>
              <a:t> Mô hình lưu trữ</a:t>
            </a:r>
            <a:endParaRPr/>
          </a:p>
        </p:txBody>
      </p:sp>
      <p:sp>
        <p:nvSpPr>
          <p:cNvPr id="260" name="Google Shape;260;p10"/>
          <p:cNvSpPr txBox="1"/>
          <p:nvPr/>
        </p:nvSpPr>
        <p:spPr>
          <a:xfrm>
            <a:off x="5661010" y="1936293"/>
            <a:ext cx="12259031" cy="1034288"/>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None/>
            </a:pPr>
            <a:r>
              <a:rPr b="1" i="0" lang="en-US" sz="3200" u="none" cap="none" strike="noStrike">
                <a:solidFill>
                  <a:srgbClr val="000000"/>
                </a:solidFill>
                <a:latin typeface="Roboto"/>
                <a:ea typeface="Roboto"/>
                <a:cs typeface="Roboto"/>
                <a:sym typeface="Roboto"/>
              </a:rPr>
              <a:t>HBase </a:t>
            </a:r>
            <a:r>
              <a:rPr b="0" i="0" lang="en-US" sz="3200" u="none" cap="none" strike="noStrike">
                <a:solidFill>
                  <a:srgbClr val="000000"/>
                </a:solidFill>
                <a:latin typeface="Roboto"/>
                <a:ea typeface="Roboto"/>
                <a:cs typeface="Roboto"/>
                <a:sym typeface="Roboto"/>
              </a:rPr>
              <a:t>là một cơ sở dữ liệu hướng cột và các table trong đó được sắp xếp theo hàng.</a:t>
            </a:r>
            <a:endParaRPr/>
          </a:p>
        </p:txBody>
      </p:sp>
      <p:sp>
        <p:nvSpPr>
          <p:cNvPr id="261" name="Google Shape;261;p10"/>
          <p:cNvSpPr txBox="1"/>
          <p:nvPr/>
        </p:nvSpPr>
        <p:spPr>
          <a:xfrm>
            <a:off x="13247891" y="3342505"/>
            <a:ext cx="4672150" cy="4422648"/>
          </a:xfrm>
          <a:prstGeom prst="rect">
            <a:avLst/>
          </a:prstGeom>
          <a:noFill/>
          <a:ln>
            <a:noFill/>
          </a:ln>
        </p:spPr>
        <p:txBody>
          <a:bodyPr anchorCtr="0" anchor="t" bIns="0" lIns="0" spcFirstLastPara="1" rIns="0" wrap="square" tIns="0">
            <a:spAutoFit/>
          </a:bodyPr>
          <a:lstStyle/>
          <a:p>
            <a:pPr indent="-345439" lvl="1" marL="690881" marR="0" rtl="0" algn="l">
              <a:lnSpc>
                <a:spcPct val="138000"/>
              </a:lnSpc>
              <a:spcBef>
                <a:spcPts val="0"/>
              </a:spcBef>
              <a:spcAft>
                <a:spcPts val="0"/>
              </a:spcAft>
              <a:buClr>
                <a:srgbClr val="000000"/>
              </a:buClr>
              <a:buSzPts val="3200"/>
              <a:buFont typeface="Arial"/>
              <a:buChar char="•"/>
            </a:pPr>
            <a:r>
              <a:rPr b="1" i="0" lang="en-US" sz="3200" u="none" cap="none" strike="noStrike">
                <a:solidFill>
                  <a:srgbClr val="000000"/>
                </a:solidFill>
                <a:latin typeface="Roboto"/>
                <a:ea typeface="Roboto"/>
                <a:cs typeface="Roboto"/>
                <a:sym typeface="Roboto"/>
              </a:rPr>
              <a:t>Table </a:t>
            </a:r>
            <a:r>
              <a:rPr b="0" i="0" lang="en-US" sz="3200" u="none" cap="none" strike="noStrike">
                <a:solidFill>
                  <a:srgbClr val="000000"/>
                </a:solidFill>
                <a:latin typeface="Roboto"/>
                <a:ea typeface="Roboto"/>
                <a:cs typeface="Roboto"/>
                <a:sym typeface="Roboto"/>
              </a:rPr>
              <a:t>là một tập hợp các row</a:t>
            </a:r>
            <a:endParaRPr/>
          </a:p>
          <a:p>
            <a:pPr indent="-345439" lvl="1" marL="690881" marR="0" rtl="0" algn="l">
              <a:lnSpc>
                <a:spcPct val="138000"/>
              </a:lnSpc>
              <a:spcBef>
                <a:spcPts val="0"/>
              </a:spcBef>
              <a:spcAft>
                <a:spcPts val="0"/>
              </a:spcAft>
              <a:buClr>
                <a:srgbClr val="000000"/>
              </a:buClr>
              <a:buSzPts val="3200"/>
              <a:buFont typeface="Arial"/>
              <a:buChar char="•"/>
            </a:pPr>
            <a:r>
              <a:rPr b="1" i="0" lang="en-US" sz="3200" u="none" cap="none" strike="noStrike">
                <a:solidFill>
                  <a:srgbClr val="000000"/>
                </a:solidFill>
                <a:latin typeface="Roboto"/>
                <a:ea typeface="Roboto"/>
                <a:cs typeface="Roboto"/>
                <a:sym typeface="Roboto"/>
              </a:rPr>
              <a:t>Rows </a:t>
            </a:r>
            <a:r>
              <a:rPr b="0" i="0" lang="en-US" sz="3200" u="none" cap="none" strike="noStrike">
                <a:solidFill>
                  <a:srgbClr val="000000"/>
                </a:solidFill>
                <a:latin typeface="Roboto"/>
                <a:ea typeface="Roboto"/>
                <a:cs typeface="Roboto"/>
                <a:sym typeface="Roboto"/>
              </a:rPr>
              <a:t>là tập hợp các Column family</a:t>
            </a:r>
            <a:endParaRPr/>
          </a:p>
          <a:p>
            <a:pPr indent="-345439" lvl="1" marL="690881" marR="0" rtl="0" algn="l">
              <a:lnSpc>
                <a:spcPct val="138000"/>
              </a:lnSpc>
              <a:spcBef>
                <a:spcPts val="0"/>
              </a:spcBef>
              <a:spcAft>
                <a:spcPts val="0"/>
              </a:spcAft>
              <a:buClr>
                <a:srgbClr val="000000"/>
              </a:buClr>
              <a:buSzPts val="3200"/>
              <a:buFont typeface="Arial"/>
              <a:buChar char="•"/>
            </a:pPr>
            <a:r>
              <a:rPr b="1" i="0" lang="en-US" sz="3200" u="none" cap="none" strike="noStrike">
                <a:solidFill>
                  <a:srgbClr val="000000"/>
                </a:solidFill>
                <a:latin typeface="Roboto"/>
                <a:ea typeface="Roboto"/>
                <a:cs typeface="Roboto"/>
                <a:sym typeface="Roboto"/>
              </a:rPr>
              <a:t>Column family</a:t>
            </a:r>
            <a:r>
              <a:rPr b="0" i="0" lang="en-US" sz="3200" u="none" cap="none" strike="noStrike">
                <a:solidFill>
                  <a:srgbClr val="000000"/>
                </a:solidFill>
                <a:latin typeface="Roboto"/>
                <a:ea typeface="Roboto"/>
                <a:cs typeface="Roboto"/>
                <a:sym typeface="Roboto"/>
              </a:rPr>
              <a:t> là tập hợp các column</a:t>
            </a:r>
            <a:endParaRPr/>
          </a:p>
          <a:p>
            <a:pPr indent="-345439" lvl="1" marL="690881" marR="0" rtl="0" algn="l">
              <a:lnSpc>
                <a:spcPct val="138000"/>
              </a:lnSpc>
              <a:spcBef>
                <a:spcPts val="0"/>
              </a:spcBef>
              <a:spcAft>
                <a:spcPts val="0"/>
              </a:spcAft>
              <a:buClr>
                <a:srgbClr val="000000"/>
              </a:buClr>
              <a:buSzPts val="3200"/>
              <a:buFont typeface="Arial"/>
              <a:buChar char="•"/>
            </a:pPr>
            <a:r>
              <a:rPr b="1" i="0" lang="en-US" sz="3200" u="none" cap="none" strike="noStrike">
                <a:solidFill>
                  <a:srgbClr val="000000"/>
                </a:solidFill>
                <a:latin typeface="Roboto"/>
                <a:ea typeface="Roboto"/>
                <a:cs typeface="Roboto"/>
                <a:sym typeface="Roboto"/>
              </a:rPr>
              <a:t>Column</a:t>
            </a:r>
            <a:r>
              <a:rPr b="0" i="0" lang="en-US" sz="3200" u="none" cap="none" strike="noStrike">
                <a:solidFill>
                  <a:srgbClr val="000000"/>
                </a:solidFill>
                <a:latin typeface="Roboto"/>
                <a:ea typeface="Roboto"/>
                <a:cs typeface="Roboto"/>
                <a:sym typeface="Roboto"/>
              </a:rPr>
              <a:t> là tập hợp các key - value</a:t>
            </a:r>
            <a:endParaRPr/>
          </a:p>
        </p:txBody>
      </p:sp>
      <p:sp>
        <p:nvSpPr>
          <p:cNvPr id="262" name="Google Shape;262;p10"/>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99B3FC"/>
                </a:solidFill>
                <a:latin typeface="Roboto"/>
                <a:ea typeface="Roboto"/>
                <a:cs typeface="Roboto"/>
                <a:sym typeface="Roboto"/>
              </a:rPr>
              <a:t>10</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11"/>
          <p:cNvSpPr/>
          <p:nvPr/>
        </p:nvSpPr>
        <p:spPr>
          <a:xfrm rot="5400000">
            <a:off x="-2628766" y="2628766"/>
            <a:ext cx="10287000" cy="5029469"/>
          </a:xfrm>
          <a:custGeom>
            <a:rect b="b" l="l" r="r" t="t"/>
            <a:pathLst>
              <a:path extrusionOk="0" h="5029469" w="10287000">
                <a:moveTo>
                  <a:pt x="0" y="0"/>
                </a:moveTo>
                <a:lnTo>
                  <a:pt x="10287000" y="0"/>
                </a:lnTo>
                <a:lnTo>
                  <a:pt x="10287000" y="5029468"/>
                </a:lnTo>
                <a:lnTo>
                  <a:pt x="0" y="5029468"/>
                </a:lnTo>
                <a:lnTo>
                  <a:pt x="0" y="0"/>
                </a:lnTo>
                <a:close/>
              </a:path>
            </a:pathLst>
          </a:custGeom>
          <a:blipFill rotWithShape="1">
            <a:blip r:embed="rId3">
              <a:alphaModFix/>
            </a:blip>
            <a:stretch>
              <a:fillRect b="0" l="0" r="0" t="-206983"/>
            </a:stretch>
          </a:blipFill>
          <a:ln>
            <a:noFill/>
          </a:ln>
        </p:spPr>
      </p:sp>
      <p:grpSp>
        <p:nvGrpSpPr>
          <p:cNvPr id="268" name="Google Shape;268;p11"/>
          <p:cNvGrpSpPr/>
          <p:nvPr/>
        </p:nvGrpSpPr>
        <p:grpSpPr>
          <a:xfrm>
            <a:off x="690076" y="759096"/>
            <a:ext cx="3661602" cy="846993"/>
            <a:chOff x="0" y="0"/>
            <a:chExt cx="4882137" cy="1129324"/>
          </a:xfrm>
        </p:grpSpPr>
        <p:sp>
          <p:nvSpPr>
            <p:cNvPr id="269" name="Google Shape;269;p11"/>
            <p:cNvSpPr/>
            <p:nvPr/>
          </p:nvSpPr>
          <p:spPr>
            <a:xfrm>
              <a:off x="0" y="0"/>
              <a:ext cx="1113277" cy="1129324"/>
            </a:xfrm>
            <a:custGeom>
              <a:rect b="b" l="l" r="r" t="t"/>
              <a:pathLst>
                <a:path extrusionOk="0" h="1129324" w="1113277">
                  <a:moveTo>
                    <a:pt x="0" y="0"/>
                  </a:moveTo>
                  <a:lnTo>
                    <a:pt x="1113277" y="0"/>
                  </a:lnTo>
                  <a:lnTo>
                    <a:pt x="1113277" y="1129324"/>
                  </a:lnTo>
                  <a:lnTo>
                    <a:pt x="0" y="1129324"/>
                  </a:lnTo>
                  <a:lnTo>
                    <a:pt x="0" y="0"/>
                  </a:lnTo>
                  <a:close/>
                </a:path>
              </a:pathLst>
            </a:custGeom>
            <a:blipFill rotWithShape="1">
              <a:blip r:embed="rId4">
                <a:alphaModFix/>
              </a:blip>
              <a:stretch>
                <a:fillRect b="0" l="0" r="0" t="0"/>
              </a:stretch>
            </a:blipFill>
            <a:ln>
              <a:noFill/>
            </a:ln>
          </p:spPr>
        </p:sp>
        <p:sp>
          <p:nvSpPr>
            <p:cNvPr id="270" name="Google Shape;270;p11"/>
            <p:cNvSpPr txBox="1"/>
            <p:nvPr/>
          </p:nvSpPr>
          <p:spPr>
            <a:xfrm>
              <a:off x="1547996" y="78675"/>
              <a:ext cx="3334141" cy="766233"/>
            </a:xfrm>
            <a:prstGeom prst="rect">
              <a:avLst/>
            </a:prstGeom>
            <a:noFill/>
            <a:ln>
              <a:noFill/>
            </a:ln>
          </p:spPr>
          <p:txBody>
            <a:bodyPr anchorCtr="0" anchor="t" bIns="0" lIns="0" spcFirstLastPara="1" rIns="0" wrap="square" tIns="0">
              <a:spAutoFit/>
            </a:bodyPr>
            <a:lstStyle/>
            <a:p>
              <a:pPr indent="0" lvl="0" marL="0" marR="0" rtl="0" algn="l">
                <a:lnSpc>
                  <a:spcPct val="24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71" name="Google Shape;271;p11"/>
          <p:cNvSpPr/>
          <p:nvPr/>
        </p:nvSpPr>
        <p:spPr>
          <a:xfrm>
            <a:off x="5380593" y="182154"/>
            <a:ext cx="12319964" cy="8665428"/>
          </a:xfrm>
          <a:custGeom>
            <a:rect b="b" l="l" r="r" t="t"/>
            <a:pathLst>
              <a:path extrusionOk="0" h="8665428" w="12319964">
                <a:moveTo>
                  <a:pt x="0" y="0"/>
                </a:moveTo>
                <a:lnTo>
                  <a:pt x="12319964" y="0"/>
                </a:lnTo>
                <a:lnTo>
                  <a:pt x="12319964" y="8665428"/>
                </a:lnTo>
                <a:lnTo>
                  <a:pt x="0" y="8665428"/>
                </a:lnTo>
                <a:lnTo>
                  <a:pt x="0" y="0"/>
                </a:lnTo>
                <a:close/>
              </a:path>
            </a:pathLst>
          </a:custGeom>
          <a:blipFill rotWithShape="1">
            <a:blip r:embed="rId5">
              <a:alphaModFix/>
            </a:blip>
            <a:stretch>
              <a:fillRect b="-6740" l="0" r="0" t="0"/>
            </a:stretch>
          </a:blipFill>
          <a:ln>
            <a:noFill/>
          </a:ln>
        </p:spPr>
      </p:sp>
      <p:sp>
        <p:nvSpPr>
          <p:cNvPr id="272" name="Google Shape;272;p11"/>
          <p:cNvSpPr/>
          <p:nvPr/>
        </p:nvSpPr>
        <p:spPr>
          <a:xfrm rot="403936">
            <a:off x="5636487" y="8289529"/>
            <a:ext cx="5025622" cy="4661265"/>
          </a:xfrm>
          <a:custGeom>
            <a:rect b="b" l="l" r="r" t="t"/>
            <a:pathLst>
              <a:path extrusionOk="0" h="4661265" w="5025622">
                <a:moveTo>
                  <a:pt x="0" y="0"/>
                </a:moveTo>
                <a:lnTo>
                  <a:pt x="5025622" y="0"/>
                </a:lnTo>
                <a:lnTo>
                  <a:pt x="5025622" y="4661265"/>
                </a:lnTo>
                <a:lnTo>
                  <a:pt x="0" y="4661265"/>
                </a:lnTo>
                <a:lnTo>
                  <a:pt x="0" y="0"/>
                </a:lnTo>
                <a:close/>
              </a:path>
            </a:pathLst>
          </a:custGeom>
          <a:blipFill rotWithShape="1">
            <a:blip r:embed="rId6">
              <a:alphaModFix amt="77000"/>
            </a:blip>
            <a:stretch>
              <a:fillRect b="0" l="0" r="0" t="0"/>
            </a:stretch>
          </a:blipFill>
          <a:ln>
            <a:noFill/>
          </a:ln>
        </p:spPr>
      </p:sp>
      <p:sp>
        <p:nvSpPr>
          <p:cNvPr id="273" name="Google Shape;273;p11"/>
          <p:cNvSpPr/>
          <p:nvPr/>
        </p:nvSpPr>
        <p:spPr>
          <a:xfrm>
            <a:off x="13990114" y="-1205936"/>
            <a:ext cx="6538372" cy="4469271"/>
          </a:xfrm>
          <a:custGeom>
            <a:rect b="b" l="l" r="r" t="t"/>
            <a:pathLst>
              <a:path extrusionOk="0" h="4469271" w="6538372">
                <a:moveTo>
                  <a:pt x="0" y="0"/>
                </a:moveTo>
                <a:lnTo>
                  <a:pt x="6538372" y="0"/>
                </a:lnTo>
                <a:lnTo>
                  <a:pt x="6538372" y="4469272"/>
                </a:lnTo>
                <a:lnTo>
                  <a:pt x="0" y="4469272"/>
                </a:lnTo>
                <a:lnTo>
                  <a:pt x="0" y="0"/>
                </a:lnTo>
                <a:close/>
              </a:path>
            </a:pathLst>
          </a:custGeom>
          <a:blipFill rotWithShape="1">
            <a:blip r:embed="rId6">
              <a:alphaModFix amt="51000"/>
            </a:blip>
            <a:stretch>
              <a:fillRect b="-10386" l="0" r="0" t="-25300"/>
            </a:stretch>
          </a:blipFill>
          <a:ln>
            <a:noFill/>
          </a:ln>
        </p:spPr>
      </p:sp>
      <p:sp>
        <p:nvSpPr>
          <p:cNvPr id="274" name="Google Shape;274;p11"/>
          <p:cNvSpPr txBox="1"/>
          <p:nvPr/>
        </p:nvSpPr>
        <p:spPr>
          <a:xfrm>
            <a:off x="23664" y="4250199"/>
            <a:ext cx="5005805" cy="3084653"/>
          </a:xfrm>
          <a:prstGeom prst="rect">
            <a:avLst/>
          </a:prstGeom>
          <a:noFill/>
          <a:ln>
            <a:noFill/>
          </a:ln>
        </p:spPr>
        <p:txBody>
          <a:bodyPr anchorCtr="0" anchor="t" bIns="0" lIns="0" spcFirstLastPara="1" rIns="0" wrap="square" tIns="0">
            <a:spAutoFit/>
          </a:bodyPr>
          <a:lstStyle/>
          <a:p>
            <a:pPr indent="0" lvl="0" marL="0" marR="0" rtl="0" algn="ctr">
              <a:lnSpc>
                <a:spcPct val="109004"/>
              </a:lnSpc>
              <a:spcBef>
                <a:spcPts val="0"/>
              </a:spcBef>
              <a:spcAft>
                <a:spcPts val="0"/>
              </a:spcAft>
              <a:buNone/>
            </a:pPr>
            <a:r>
              <a:rPr b="1" i="0" lang="en-US" sz="7396" u="none" cap="none" strike="noStrike">
                <a:solidFill>
                  <a:srgbClr val="FFFFFF"/>
                </a:solidFill>
                <a:latin typeface="Roboto"/>
                <a:ea typeface="Roboto"/>
                <a:cs typeface="Roboto"/>
                <a:sym typeface="Roboto"/>
              </a:rPr>
              <a:t>Kiến trúc HBase</a:t>
            </a:r>
            <a:endParaRPr/>
          </a:p>
          <a:p>
            <a:pPr indent="0" lvl="0" marL="0" marR="0" rtl="0" algn="ctr">
              <a:lnSpc>
                <a:spcPct val="109004"/>
              </a:lnSpc>
              <a:spcBef>
                <a:spcPts val="0"/>
              </a:spcBef>
              <a:spcAft>
                <a:spcPts val="0"/>
              </a:spcAft>
              <a:buNone/>
            </a:pPr>
            <a:r>
              <a:t/>
            </a:r>
            <a:endParaRPr b="1" i="0" sz="7396" u="none" cap="none" strike="noStrike">
              <a:solidFill>
                <a:srgbClr val="FFFFFF"/>
              </a:solidFill>
              <a:latin typeface="Roboto"/>
              <a:ea typeface="Roboto"/>
              <a:cs typeface="Roboto"/>
              <a:sym typeface="Roboto"/>
            </a:endParaRPr>
          </a:p>
        </p:txBody>
      </p:sp>
      <p:sp>
        <p:nvSpPr>
          <p:cNvPr id="275" name="Google Shape;275;p11"/>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99B3FC"/>
                </a:solidFill>
                <a:latin typeface="Roboto"/>
                <a:ea typeface="Roboto"/>
                <a:cs typeface="Roboto"/>
                <a:sym typeface="Roboto"/>
              </a:rPr>
              <a:t>11</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12"/>
          <p:cNvSpPr/>
          <p:nvPr/>
        </p:nvSpPr>
        <p:spPr>
          <a:xfrm rot="5400000">
            <a:off x="8167147" y="-8167147"/>
            <a:ext cx="3133936" cy="19468230"/>
          </a:xfrm>
          <a:custGeom>
            <a:rect b="b" l="l" r="r" t="t"/>
            <a:pathLst>
              <a:path extrusionOk="0" h="19468230" w="3133936">
                <a:moveTo>
                  <a:pt x="0" y="0"/>
                </a:moveTo>
                <a:lnTo>
                  <a:pt x="3133936" y="0"/>
                </a:lnTo>
                <a:lnTo>
                  <a:pt x="3133936" y="19468230"/>
                </a:lnTo>
                <a:lnTo>
                  <a:pt x="0" y="19468230"/>
                </a:lnTo>
                <a:lnTo>
                  <a:pt x="0" y="0"/>
                </a:lnTo>
                <a:close/>
              </a:path>
            </a:pathLst>
          </a:custGeom>
          <a:blipFill rotWithShape="1">
            <a:blip r:embed="rId3">
              <a:alphaModFix/>
            </a:blip>
            <a:stretch>
              <a:fillRect b="-6185" l="-130282" r="-289225" t="-19332"/>
            </a:stretch>
          </a:blipFill>
          <a:ln>
            <a:noFill/>
          </a:ln>
        </p:spPr>
      </p:sp>
      <p:sp>
        <p:nvSpPr>
          <p:cNvPr id="281" name="Google Shape;281;p12"/>
          <p:cNvSpPr txBox="1"/>
          <p:nvPr/>
        </p:nvSpPr>
        <p:spPr>
          <a:xfrm>
            <a:off x="1028700" y="1091718"/>
            <a:ext cx="10195928" cy="981311"/>
          </a:xfrm>
          <a:prstGeom prst="rect">
            <a:avLst/>
          </a:prstGeom>
          <a:noFill/>
          <a:ln>
            <a:noFill/>
          </a:ln>
        </p:spPr>
        <p:txBody>
          <a:bodyPr anchorCtr="0" anchor="t" bIns="0" lIns="0" spcFirstLastPara="1" rIns="0" wrap="square" tIns="0">
            <a:spAutoFit/>
          </a:bodyPr>
          <a:lstStyle/>
          <a:p>
            <a:pPr indent="0" lvl="0" marL="0" marR="0" rtl="0" algn="l">
              <a:lnSpc>
                <a:spcPct val="108997"/>
              </a:lnSpc>
              <a:spcBef>
                <a:spcPts val="0"/>
              </a:spcBef>
              <a:spcAft>
                <a:spcPts val="0"/>
              </a:spcAft>
              <a:buNone/>
            </a:pPr>
            <a:r>
              <a:rPr b="1" i="0" lang="en-US" sz="6835" u="none" cap="none" strike="noStrike">
                <a:solidFill>
                  <a:srgbClr val="FFFFFF"/>
                </a:solidFill>
                <a:latin typeface="Roboto"/>
                <a:ea typeface="Roboto"/>
                <a:cs typeface="Roboto"/>
                <a:sym typeface="Roboto"/>
              </a:rPr>
              <a:t>Kiến trúc HBase</a:t>
            </a:r>
            <a:endParaRPr/>
          </a:p>
        </p:txBody>
      </p:sp>
      <p:sp>
        <p:nvSpPr>
          <p:cNvPr id="282" name="Google Shape;282;p12"/>
          <p:cNvSpPr/>
          <p:nvPr/>
        </p:nvSpPr>
        <p:spPr>
          <a:xfrm>
            <a:off x="943882" y="3882388"/>
            <a:ext cx="482854" cy="482854"/>
          </a:xfrm>
          <a:custGeom>
            <a:rect b="b" l="l" r="r" t="t"/>
            <a:pathLst>
              <a:path extrusionOk="0" h="482854" w="482854">
                <a:moveTo>
                  <a:pt x="0" y="0"/>
                </a:moveTo>
                <a:lnTo>
                  <a:pt x="482854" y="0"/>
                </a:lnTo>
                <a:lnTo>
                  <a:pt x="482854" y="482854"/>
                </a:lnTo>
                <a:lnTo>
                  <a:pt x="0" y="482854"/>
                </a:lnTo>
                <a:lnTo>
                  <a:pt x="0" y="0"/>
                </a:lnTo>
                <a:close/>
              </a:path>
            </a:pathLst>
          </a:custGeom>
          <a:blipFill rotWithShape="1">
            <a:blip r:embed="rId4">
              <a:alphaModFix/>
            </a:blip>
            <a:stretch>
              <a:fillRect b="0" l="0" r="0" t="0"/>
            </a:stretch>
          </a:blipFill>
          <a:ln>
            <a:noFill/>
          </a:ln>
        </p:spPr>
      </p:sp>
      <p:sp>
        <p:nvSpPr>
          <p:cNvPr id="283" name="Google Shape;283;p12"/>
          <p:cNvSpPr/>
          <p:nvPr/>
        </p:nvSpPr>
        <p:spPr>
          <a:xfrm>
            <a:off x="16594640" y="5373790"/>
            <a:ext cx="4099972" cy="3802724"/>
          </a:xfrm>
          <a:custGeom>
            <a:rect b="b" l="l" r="r" t="t"/>
            <a:pathLst>
              <a:path extrusionOk="0" h="3802724" w="4099972">
                <a:moveTo>
                  <a:pt x="0" y="0"/>
                </a:moveTo>
                <a:lnTo>
                  <a:pt x="4099972" y="0"/>
                </a:lnTo>
                <a:lnTo>
                  <a:pt x="4099972" y="3802724"/>
                </a:lnTo>
                <a:lnTo>
                  <a:pt x="0" y="3802724"/>
                </a:lnTo>
                <a:lnTo>
                  <a:pt x="0" y="0"/>
                </a:lnTo>
                <a:close/>
              </a:path>
            </a:pathLst>
          </a:custGeom>
          <a:blipFill rotWithShape="1">
            <a:blip r:embed="rId5">
              <a:alphaModFix amt="51000"/>
            </a:blip>
            <a:stretch>
              <a:fillRect b="0" l="0" r="0" t="0"/>
            </a:stretch>
          </a:blipFill>
          <a:ln>
            <a:noFill/>
          </a:ln>
        </p:spPr>
      </p:sp>
      <p:sp>
        <p:nvSpPr>
          <p:cNvPr id="284" name="Google Shape;284;p12"/>
          <p:cNvSpPr txBox="1"/>
          <p:nvPr/>
        </p:nvSpPr>
        <p:spPr>
          <a:xfrm>
            <a:off x="1263613" y="6594898"/>
            <a:ext cx="15903425" cy="2345055"/>
          </a:xfrm>
          <a:prstGeom prst="rect">
            <a:avLst/>
          </a:prstGeom>
          <a:noFill/>
          <a:ln>
            <a:noFill/>
          </a:ln>
        </p:spPr>
        <p:txBody>
          <a:bodyPr anchorCtr="0" anchor="t" bIns="0" lIns="0" spcFirstLastPara="1" rIns="0" wrap="square" tIns="0">
            <a:spAutoFit/>
          </a:bodyPr>
          <a:lstStyle/>
          <a:p>
            <a:pPr indent="-323850" lvl="1" marL="647700" marR="0" rtl="0" algn="l">
              <a:lnSpc>
                <a:spcPct val="157000"/>
              </a:lnSpc>
              <a:spcBef>
                <a:spcPts val="0"/>
              </a:spcBef>
              <a:spcAft>
                <a:spcPts val="0"/>
              </a:spcAft>
              <a:buClr>
                <a:srgbClr val="494949"/>
              </a:buClr>
              <a:buSzPts val="3000"/>
              <a:buFont typeface="Arial"/>
              <a:buChar char="•"/>
            </a:pPr>
            <a:r>
              <a:rPr b="0" i="0" lang="en-US" sz="3000" u="none" cap="none" strike="noStrike">
                <a:solidFill>
                  <a:srgbClr val="494949"/>
                </a:solidFill>
                <a:latin typeface="Roboto"/>
                <a:ea typeface="Roboto"/>
                <a:cs typeface="Roboto"/>
                <a:sym typeface="Roboto"/>
              </a:rPr>
              <a:t>Cung cấp quyền admin, tính toán đến các Region Servers </a:t>
            </a:r>
            <a:endParaRPr/>
          </a:p>
          <a:p>
            <a:pPr indent="-323850" lvl="1" marL="647700" marR="0" rtl="0" algn="l">
              <a:lnSpc>
                <a:spcPct val="157000"/>
              </a:lnSpc>
              <a:spcBef>
                <a:spcPts val="0"/>
              </a:spcBef>
              <a:spcAft>
                <a:spcPts val="0"/>
              </a:spcAft>
              <a:buClr>
                <a:srgbClr val="494949"/>
              </a:buClr>
              <a:buSzPts val="3000"/>
              <a:buFont typeface="Arial"/>
              <a:buChar char="•"/>
            </a:pPr>
            <a:r>
              <a:rPr b="0" i="0" lang="en-US" sz="3000" u="none" cap="none" strike="noStrike">
                <a:solidFill>
                  <a:srgbClr val="494949"/>
                </a:solidFill>
                <a:latin typeface="Roboto"/>
                <a:ea typeface="Roboto"/>
                <a:cs typeface="Roboto"/>
                <a:sym typeface="Roboto"/>
              </a:rPr>
              <a:t>Gán các Regions cho Region Servers </a:t>
            </a:r>
            <a:endParaRPr/>
          </a:p>
          <a:p>
            <a:pPr indent="-323850" lvl="1" marL="647700" marR="0" rtl="0" algn="l">
              <a:lnSpc>
                <a:spcPct val="157000"/>
              </a:lnSpc>
              <a:spcBef>
                <a:spcPts val="0"/>
              </a:spcBef>
              <a:spcAft>
                <a:spcPts val="0"/>
              </a:spcAft>
              <a:buClr>
                <a:srgbClr val="494949"/>
              </a:buClr>
              <a:buSzPts val="3000"/>
              <a:buFont typeface="Arial"/>
              <a:buChar char="•"/>
            </a:pPr>
            <a:r>
              <a:rPr b="1" i="0" lang="en-US" sz="3000" u="none" cap="none" strike="noStrike">
                <a:solidFill>
                  <a:srgbClr val="494949"/>
                </a:solidFill>
                <a:latin typeface="Roboto"/>
                <a:ea typeface="Roboto"/>
                <a:cs typeface="Roboto"/>
                <a:sym typeface="Roboto"/>
              </a:rPr>
              <a:t>HMaster </a:t>
            </a:r>
            <a:r>
              <a:rPr b="0" i="0" lang="en-US" sz="3000" u="none" cap="none" strike="noStrike">
                <a:solidFill>
                  <a:srgbClr val="494949"/>
                </a:solidFill>
                <a:latin typeface="Roboto"/>
                <a:ea typeface="Roboto"/>
                <a:cs typeface="Roboto"/>
                <a:sym typeface="Roboto"/>
              </a:rPr>
              <a:t>cũng đảm nhận nhiệm vụ cân bằng tải hoặc xử lí lỗi ở các node con trong 1 cụm </a:t>
            </a:r>
            <a:endParaRPr/>
          </a:p>
          <a:p>
            <a:pPr indent="-323850" lvl="1" marL="647700" marR="0" rtl="0" algn="l">
              <a:lnSpc>
                <a:spcPct val="157000"/>
              </a:lnSpc>
              <a:spcBef>
                <a:spcPts val="0"/>
              </a:spcBef>
              <a:spcAft>
                <a:spcPts val="0"/>
              </a:spcAft>
              <a:buClr>
                <a:srgbClr val="494949"/>
              </a:buClr>
              <a:buSzPts val="3000"/>
              <a:buFont typeface="Arial"/>
              <a:buChar char="•"/>
            </a:pPr>
            <a:r>
              <a:rPr b="0" i="0" lang="en-US" sz="3000" u="none" cap="none" strike="noStrike">
                <a:solidFill>
                  <a:srgbClr val="494949"/>
                </a:solidFill>
                <a:latin typeface="Roboto"/>
                <a:ea typeface="Roboto"/>
                <a:cs typeface="Roboto"/>
                <a:sym typeface="Roboto"/>
              </a:rPr>
              <a:t>Những thao tác liên quan đến metadata hoặc DDL tới cơ sở dữ liệu HBase</a:t>
            </a:r>
            <a:endParaRPr/>
          </a:p>
        </p:txBody>
      </p:sp>
      <p:sp>
        <p:nvSpPr>
          <p:cNvPr id="285" name="Google Shape;285;p12"/>
          <p:cNvSpPr/>
          <p:nvPr/>
        </p:nvSpPr>
        <p:spPr>
          <a:xfrm>
            <a:off x="16715578" y="1028700"/>
            <a:ext cx="834958" cy="846993"/>
          </a:xfrm>
          <a:custGeom>
            <a:rect b="b" l="l" r="r" t="t"/>
            <a:pathLst>
              <a:path extrusionOk="0" h="846993" w="834958">
                <a:moveTo>
                  <a:pt x="0" y="0"/>
                </a:moveTo>
                <a:lnTo>
                  <a:pt x="834957" y="0"/>
                </a:lnTo>
                <a:lnTo>
                  <a:pt x="834957" y="846993"/>
                </a:lnTo>
                <a:lnTo>
                  <a:pt x="0" y="846993"/>
                </a:lnTo>
                <a:lnTo>
                  <a:pt x="0" y="0"/>
                </a:lnTo>
                <a:close/>
              </a:path>
            </a:pathLst>
          </a:custGeom>
          <a:blipFill rotWithShape="1">
            <a:blip r:embed="rId6">
              <a:alphaModFix/>
            </a:blip>
            <a:stretch>
              <a:fillRect b="0" l="0" r="0" t="0"/>
            </a:stretch>
          </a:blipFill>
          <a:ln>
            <a:noFill/>
          </a:ln>
        </p:spPr>
      </p:sp>
      <p:sp>
        <p:nvSpPr>
          <p:cNvPr id="286" name="Google Shape;286;p12"/>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99B3FC"/>
                </a:solidFill>
                <a:latin typeface="Roboto"/>
                <a:ea typeface="Roboto"/>
                <a:cs typeface="Roboto"/>
                <a:sym typeface="Roboto"/>
              </a:rPr>
              <a:t>12</a:t>
            </a:r>
            <a:endParaRPr/>
          </a:p>
        </p:txBody>
      </p:sp>
      <p:sp>
        <p:nvSpPr>
          <p:cNvPr id="287" name="Google Shape;287;p12"/>
          <p:cNvSpPr txBox="1"/>
          <p:nvPr/>
        </p:nvSpPr>
        <p:spPr>
          <a:xfrm>
            <a:off x="1727002" y="3844288"/>
            <a:ext cx="1575197" cy="519938"/>
          </a:xfrm>
          <a:prstGeom prst="rect">
            <a:avLst/>
          </a:prstGeom>
          <a:noFill/>
          <a:ln>
            <a:noFill/>
          </a:ln>
        </p:spPr>
        <p:txBody>
          <a:bodyPr anchorCtr="0" anchor="t" bIns="0" lIns="0" spcFirstLastPara="1" rIns="0" wrap="square" tIns="0">
            <a:spAutoFit/>
          </a:bodyPr>
          <a:lstStyle/>
          <a:p>
            <a:pPr indent="0" lvl="0" marL="0" marR="0" rtl="0" algn="ctr">
              <a:lnSpc>
                <a:spcPct val="128000"/>
              </a:lnSpc>
              <a:spcBef>
                <a:spcPts val="0"/>
              </a:spcBef>
              <a:spcAft>
                <a:spcPts val="0"/>
              </a:spcAft>
              <a:buNone/>
            </a:pPr>
            <a:r>
              <a:rPr b="1" i="0" lang="en-US" sz="3200" u="none" cap="none" strike="noStrike">
                <a:solidFill>
                  <a:srgbClr val="606060"/>
                </a:solidFill>
                <a:latin typeface="Roboto"/>
                <a:ea typeface="Roboto"/>
                <a:cs typeface="Roboto"/>
                <a:sym typeface="Roboto"/>
              </a:rPr>
              <a:t>HMaster</a:t>
            </a:r>
            <a:endParaRPr/>
          </a:p>
        </p:txBody>
      </p:sp>
      <p:sp>
        <p:nvSpPr>
          <p:cNvPr id="288" name="Google Shape;288;p12"/>
          <p:cNvSpPr/>
          <p:nvPr/>
        </p:nvSpPr>
        <p:spPr>
          <a:xfrm>
            <a:off x="1107004" y="4830283"/>
            <a:ext cx="313217" cy="313217"/>
          </a:xfrm>
          <a:custGeom>
            <a:rect b="b" l="l" r="r" t="t"/>
            <a:pathLst>
              <a:path extrusionOk="0" h="313217" w="313217">
                <a:moveTo>
                  <a:pt x="0" y="0"/>
                </a:moveTo>
                <a:lnTo>
                  <a:pt x="313217" y="0"/>
                </a:lnTo>
                <a:lnTo>
                  <a:pt x="313217" y="313217"/>
                </a:lnTo>
                <a:lnTo>
                  <a:pt x="0" y="313217"/>
                </a:lnTo>
                <a:lnTo>
                  <a:pt x="0" y="0"/>
                </a:lnTo>
                <a:close/>
              </a:path>
            </a:pathLst>
          </a:custGeom>
          <a:blipFill rotWithShape="1">
            <a:blip r:embed="rId7">
              <a:alphaModFix/>
            </a:blip>
            <a:stretch>
              <a:fillRect b="0" l="0" r="0" t="0"/>
            </a:stretch>
          </a:blipFill>
          <a:ln>
            <a:noFill/>
          </a:ln>
        </p:spPr>
      </p:sp>
      <p:sp>
        <p:nvSpPr>
          <p:cNvPr id="289" name="Google Shape;289;p12"/>
          <p:cNvSpPr txBox="1"/>
          <p:nvPr/>
        </p:nvSpPr>
        <p:spPr>
          <a:xfrm>
            <a:off x="1571452" y="4694682"/>
            <a:ext cx="15144125" cy="979170"/>
          </a:xfrm>
          <a:prstGeom prst="rect">
            <a:avLst/>
          </a:prstGeom>
          <a:noFill/>
          <a:ln>
            <a:noFill/>
          </a:ln>
        </p:spPr>
        <p:txBody>
          <a:bodyPr anchorCtr="0" anchor="t" bIns="0" lIns="0" spcFirstLastPara="1" rIns="0" wrap="square" tIns="0">
            <a:spAutoFit/>
          </a:bodyPr>
          <a:lstStyle/>
          <a:p>
            <a:pPr indent="0" lvl="0" marL="0" marR="0" rtl="0" algn="just">
              <a:lnSpc>
                <a:spcPct val="128000"/>
              </a:lnSpc>
              <a:spcBef>
                <a:spcPts val="0"/>
              </a:spcBef>
              <a:spcAft>
                <a:spcPts val="0"/>
              </a:spcAft>
              <a:buNone/>
            </a:pPr>
            <a:r>
              <a:rPr b="0" i="0" lang="en-US" sz="3000" u="none" cap="none" strike="noStrike">
                <a:solidFill>
                  <a:srgbClr val="000000"/>
                </a:solidFill>
                <a:latin typeface="Roboto"/>
                <a:ea typeface="Roboto"/>
                <a:cs typeface="Roboto"/>
                <a:sym typeface="Roboto"/>
              </a:rPr>
              <a:t>Là thành phần trung tâm trong kiến trúc của Hbase, nó giám sát tất cả các RegionServer trong cụm, </a:t>
            </a:r>
            <a:r>
              <a:rPr b="1" i="0" lang="en-US" sz="3000" u="none" cap="none" strike="noStrike">
                <a:solidFill>
                  <a:srgbClr val="000000"/>
                </a:solidFill>
                <a:latin typeface="Roboto"/>
                <a:ea typeface="Roboto"/>
                <a:cs typeface="Roboto"/>
                <a:sym typeface="Roboto"/>
              </a:rPr>
              <a:t>HMaster </a:t>
            </a:r>
            <a:r>
              <a:rPr b="0" i="0" lang="en-US" sz="3000" u="none" cap="none" strike="noStrike">
                <a:solidFill>
                  <a:srgbClr val="000000"/>
                </a:solidFill>
                <a:latin typeface="Roboto"/>
                <a:ea typeface="Roboto"/>
                <a:cs typeface="Roboto"/>
                <a:sym typeface="Roboto"/>
              </a:rPr>
              <a:t>sẽ nằm ở NameNode</a:t>
            </a:r>
            <a:endParaRPr/>
          </a:p>
        </p:txBody>
      </p:sp>
      <p:grpSp>
        <p:nvGrpSpPr>
          <p:cNvPr id="290" name="Google Shape;290;p12"/>
          <p:cNvGrpSpPr/>
          <p:nvPr/>
        </p:nvGrpSpPr>
        <p:grpSpPr>
          <a:xfrm>
            <a:off x="1107004" y="5863378"/>
            <a:ext cx="12851252" cy="483870"/>
            <a:chOff x="0" y="-38100"/>
            <a:chExt cx="17135002" cy="645160"/>
          </a:xfrm>
        </p:grpSpPr>
        <p:sp>
          <p:nvSpPr>
            <p:cNvPr id="291" name="Google Shape;291;p12"/>
            <p:cNvSpPr/>
            <p:nvPr/>
          </p:nvSpPr>
          <p:spPr>
            <a:xfrm>
              <a:off x="0" y="130001"/>
              <a:ext cx="417623" cy="417623"/>
            </a:xfrm>
            <a:custGeom>
              <a:rect b="b" l="l" r="r" t="t"/>
              <a:pathLst>
                <a:path extrusionOk="0" h="417623" w="417623">
                  <a:moveTo>
                    <a:pt x="0" y="0"/>
                  </a:moveTo>
                  <a:lnTo>
                    <a:pt x="417623" y="0"/>
                  </a:lnTo>
                  <a:lnTo>
                    <a:pt x="417623" y="417623"/>
                  </a:lnTo>
                  <a:lnTo>
                    <a:pt x="0" y="417623"/>
                  </a:lnTo>
                  <a:lnTo>
                    <a:pt x="0" y="0"/>
                  </a:lnTo>
                  <a:close/>
                </a:path>
              </a:pathLst>
            </a:custGeom>
            <a:blipFill rotWithShape="1">
              <a:blip r:embed="rId7">
                <a:alphaModFix/>
              </a:blip>
              <a:stretch>
                <a:fillRect b="0" l="0" r="0" t="0"/>
              </a:stretch>
            </a:blipFill>
            <a:ln>
              <a:noFill/>
            </a:ln>
          </p:spPr>
        </p:sp>
        <p:sp>
          <p:nvSpPr>
            <p:cNvPr id="292" name="Google Shape;292;p12"/>
            <p:cNvSpPr txBox="1"/>
            <p:nvPr/>
          </p:nvSpPr>
          <p:spPr>
            <a:xfrm>
              <a:off x="619264" y="-38100"/>
              <a:ext cx="16515738" cy="645160"/>
            </a:xfrm>
            <a:prstGeom prst="rect">
              <a:avLst/>
            </a:prstGeom>
            <a:noFill/>
            <a:ln>
              <a:noFill/>
            </a:ln>
          </p:spPr>
          <p:txBody>
            <a:bodyPr anchorCtr="0" anchor="t" bIns="0" lIns="0" spcFirstLastPara="1" rIns="0" wrap="square" tIns="0">
              <a:spAutoFit/>
            </a:bodyPr>
            <a:lstStyle/>
            <a:p>
              <a:pPr indent="0" lvl="0" marL="0" marR="0" rtl="0" algn="just">
                <a:lnSpc>
                  <a:spcPct val="128000"/>
                </a:lnSpc>
                <a:spcBef>
                  <a:spcPts val="0"/>
                </a:spcBef>
                <a:spcAft>
                  <a:spcPts val="0"/>
                </a:spcAft>
                <a:buNone/>
              </a:pPr>
              <a:r>
                <a:rPr b="0" i="0" lang="en-US" sz="3000" u="none" cap="none" strike="noStrike">
                  <a:solidFill>
                    <a:srgbClr val="000000"/>
                  </a:solidFill>
                  <a:latin typeface="Roboto"/>
                  <a:ea typeface="Roboto"/>
                  <a:cs typeface="Roboto"/>
                  <a:sym typeface="Roboto"/>
                </a:rPr>
                <a:t>Mọi thay đổi liên quan đến metadata đều phải thông qua </a:t>
              </a:r>
              <a:r>
                <a:rPr b="1" i="0" lang="en-US" sz="3000" u="none" cap="none" strike="noStrike">
                  <a:solidFill>
                    <a:srgbClr val="000000"/>
                  </a:solidFill>
                  <a:latin typeface="Roboto"/>
                  <a:ea typeface="Roboto"/>
                  <a:cs typeface="Roboto"/>
                  <a:sym typeface="Roboto"/>
                </a:rPr>
                <a:t>HMaster </a:t>
              </a:r>
              <a:r>
                <a:rPr b="0" i="0" lang="en-US" sz="3000" u="none" cap="none" strike="noStrike">
                  <a:solidFill>
                    <a:srgbClr val="000000"/>
                  </a:solidFill>
                  <a:latin typeface="Roboto"/>
                  <a:ea typeface="Roboto"/>
                  <a:cs typeface="Roboto"/>
                  <a:sym typeface="Roboto"/>
                </a:rPr>
                <a:t>:</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13"/>
          <p:cNvSpPr/>
          <p:nvPr/>
        </p:nvSpPr>
        <p:spPr>
          <a:xfrm rot="5400000">
            <a:off x="8167147" y="-8167147"/>
            <a:ext cx="3133936" cy="19468230"/>
          </a:xfrm>
          <a:custGeom>
            <a:rect b="b" l="l" r="r" t="t"/>
            <a:pathLst>
              <a:path extrusionOk="0" h="19468230" w="3133936">
                <a:moveTo>
                  <a:pt x="0" y="0"/>
                </a:moveTo>
                <a:lnTo>
                  <a:pt x="3133936" y="0"/>
                </a:lnTo>
                <a:lnTo>
                  <a:pt x="3133936" y="19468230"/>
                </a:lnTo>
                <a:lnTo>
                  <a:pt x="0" y="19468230"/>
                </a:lnTo>
                <a:lnTo>
                  <a:pt x="0" y="0"/>
                </a:lnTo>
                <a:close/>
              </a:path>
            </a:pathLst>
          </a:custGeom>
          <a:blipFill rotWithShape="1">
            <a:blip r:embed="rId3">
              <a:alphaModFix/>
            </a:blip>
            <a:stretch>
              <a:fillRect b="-6185" l="-130282" r="-289225" t="-19332"/>
            </a:stretch>
          </a:blipFill>
          <a:ln>
            <a:noFill/>
          </a:ln>
        </p:spPr>
      </p:sp>
      <p:sp>
        <p:nvSpPr>
          <p:cNvPr id="298" name="Google Shape;298;p13"/>
          <p:cNvSpPr txBox="1"/>
          <p:nvPr/>
        </p:nvSpPr>
        <p:spPr>
          <a:xfrm>
            <a:off x="1028700" y="1091718"/>
            <a:ext cx="10195928" cy="981311"/>
          </a:xfrm>
          <a:prstGeom prst="rect">
            <a:avLst/>
          </a:prstGeom>
          <a:noFill/>
          <a:ln>
            <a:noFill/>
          </a:ln>
        </p:spPr>
        <p:txBody>
          <a:bodyPr anchorCtr="0" anchor="t" bIns="0" lIns="0" spcFirstLastPara="1" rIns="0" wrap="square" tIns="0">
            <a:spAutoFit/>
          </a:bodyPr>
          <a:lstStyle/>
          <a:p>
            <a:pPr indent="0" lvl="0" marL="0" marR="0" rtl="0" algn="l">
              <a:lnSpc>
                <a:spcPct val="108997"/>
              </a:lnSpc>
              <a:spcBef>
                <a:spcPts val="0"/>
              </a:spcBef>
              <a:spcAft>
                <a:spcPts val="0"/>
              </a:spcAft>
              <a:buNone/>
            </a:pPr>
            <a:r>
              <a:rPr b="1" i="0" lang="en-US" sz="6835" u="none" cap="none" strike="noStrike">
                <a:solidFill>
                  <a:srgbClr val="FFFFFF"/>
                </a:solidFill>
                <a:latin typeface="Roboto"/>
                <a:ea typeface="Roboto"/>
                <a:cs typeface="Roboto"/>
                <a:sym typeface="Roboto"/>
              </a:rPr>
              <a:t>Kiến trúc HBase</a:t>
            </a:r>
            <a:endParaRPr/>
          </a:p>
        </p:txBody>
      </p:sp>
      <p:sp>
        <p:nvSpPr>
          <p:cNvPr id="299" name="Google Shape;299;p13"/>
          <p:cNvSpPr/>
          <p:nvPr/>
        </p:nvSpPr>
        <p:spPr>
          <a:xfrm>
            <a:off x="943882" y="3882388"/>
            <a:ext cx="482854" cy="482854"/>
          </a:xfrm>
          <a:custGeom>
            <a:rect b="b" l="l" r="r" t="t"/>
            <a:pathLst>
              <a:path extrusionOk="0" h="482854" w="482854">
                <a:moveTo>
                  <a:pt x="0" y="0"/>
                </a:moveTo>
                <a:lnTo>
                  <a:pt x="482854" y="0"/>
                </a:lnTo>
                <a:lnTo>
                  <a:pt x="482854" y="482854"/>
                </a:lnTo>
                <a:lnTo>
                  <a:pt x="0" y="482854"/>
                </a:lnTo>
                <a:lnTo>
                  <a:pt x="0" y="0"/>
                </a:lnTo>
                <a:close/>
              </a:path>
            </a:pathLst>
          </a:custGeom>
          <a:blipFill rotWithShape="1">
            <a:blip r:embed="rId4">
              <a:alphaModFix/>
            </a:blip>
            <a:stretch>
              <a:fillRect b="0" l="0" r="0" t="0"/>
            </a:stretch>
          </a:blipFill>
          <a:ln>
            <a:noFill/>
          </a:ln>
        </p:spPr>
      </p:sp>
      <p:sp>
        <p:nvSpPr>
          <p:cNvPr id="300" name="Google Shape;300;p13"/>
          <p:cNvSpPr/>
          <p:nvPr/>
        </p:nvSpPr>
        <p:spPr>
          <a:xfrm>
            <a:off x="16594640" y="5373790"/>
            <a:ext cx="4099972" cy="3802724"/>
          </a:xfrm>
          <a:custGeom>
            <a:rect b="b" l="l" r="r" t="t"/>
            <a:pathLst>
              <a:path extrusionOk="0" h="3802724" w="4099972">
                <a:moveTo>
                  <a:pt x="0" y="0"/>
                </a:moveTo>
                <a:lnTo>
                  <a:pt x="4099972" y="0"/>
                </a:lnTo>
                <a:lnTo>
                  <a:pt x="4099972" y="3802724"/>
                </a:lnTo>
                <a:lnTo>
                  <a:pt x="0" y="3802724"/>
                </a:lnTo>
                <a:lnTo>
                  <a:pt x="0" y="0"/>
                </a:lnTo>
                <a:close/>
              </a:path>
            </a:pathLst>
          </a:custGeom>
          <a:blipFill rotWithShape="1">
            <a:blip r:embed="rId5">
              <a:alphaModFix amt="51000"/>
            </a:blip>
            <a:stretch>
              <a:fillRect b="0" l="0" r="0" t="0"/>
            </a:stretch>
          </a:blipFill>
          <a:ln>
            <a:noFill/>
          </a:ln>
        </p:spPr>
      </p:sp>
      <p:sp>
        <p:nvSpPr>
          <p:cNvPr id="301" name="Google Shape;301;p13"/>
          <p:cNvSpPr/>
          <p:nvPr/>
        </p:nvSpPr>
        <p:spPr>
          <a:xfrm>
            <a:off x="16715578" y="1028700"/>
            <a:ext cx="834958" cy="846993"/>
          </a:xfrm>
          <a:custGeom>
            <a:rect b="b" l="l" r="r" t="t"/>
            <a:pathLst>
              <a:path extrusionOk="0" h="846993" w="834958">
                <a:moveTo>
                  <a:pt x="0" y="0"/>
                </a:moveTo>
                <a:lnTo>
                  <a:pt x="834957" y="0"/>
                </a:lnTo>
                <a:lnTo>
                  <a:pt x="834957" y="846993"/>
                </a:lnTo>
                <a:lnTo>
                  <a:pt x="0" y="846993"/>
                </a:lnTo>
                <a:lnTo>
                  <a:pt x="0" y="0"/>
                </a:lnTo>
                <a:close/>
              </a:path>
            </a:pathLst>
          </a:custGeom>
          <a:blipFill rotWithShape="1">
            <a:blip r:embed="rId6">
              <a:alphaModFix/>
            </a:blip>
            <a:stretch>
              <a:fillRect b="0" l="0" r="0" t="0"/>
            </a:stretch>
          </a:blipFill>
          <a:ln>
            <a:noFill/>
          </a:ln>
        </p:spPr>
      </p:sp>
      <p:sp>
        <p:nvSpPr>
          <p:cNvPr id="302" name="Google Shape;302;p13"/>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99B3FC"/>
                </a:solidFill>
                <a:latin typeface="Roboto"/>
                <a:ea typeface="Roboto"/>
                <a:cs typeface="Roboto"/>
                <a:sym typeface="Roboto"/>
              </a:rPr>
              <a:t>13</a:t>
            </a:r>
            <a:endParaRPr/>
          </a:p>
        </p:txBody>
      </p:sp>
      <p:sp>
        <p:nvSpPr>
          <p:cNvPr id="303" name="Google Shape;303;p13"/>
          <p:cNvSpPr txBox="1"/>
          <p:nvPr/>
        </p:nvSpPr>
        <p:spPr>
          <a:xfrm>
            <a:off x="1623274" y="3844288"/>
            <a:ext cx="10710660" cy="519938"/>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None/>
            </a:pPr>
            <a:r>
              <a:rPr b="1" i="0" lang="en-US" sz="3200" u="none" cap="none" strike="noStrike">
                <a:solidFill>
                  <a:srgbClr val="606060"/>
                </a:solidFill>
                <a:latin typeface="Roboto"/>
                <a:ea typeface="Roboto"/>
                <a:cs typeface="Roboto"/>
                <a:sym typeface="Roboto"/>
              </a:rPr>
              <a:t>HBase Region Server / HRegionServer</a:t>
            </a:r>
            <a:endParaRPr/>
          </a:p>
        </p:txBody>
      </p:sp>
      <p:grpSp>
        <p:nvGrpSpPr>
          <p:cNvPr id="304" name="Google Shape;304;p13"/>
          <p:cNvGrpSpPr/>
          <p:nvPr/>
        </p:nvGrpSpPr>
        <p:grpSpPr>
          <a:xfrm>
            <a:off x="1107004" y="4704207"/>
            <a:ext cx="16152296" cy="483870"/>
            <a:chOff x="0" y="-38100"/>
            <a:chExt cx="21536394" cy="645160"/>
          </a:xfrm>
        </p:grpSpPr>
        <p:sp>
          <p:nvSpPr>
            <p:cNvPr id="305" name="Google Shape;305;p13"/>
            <p:cNvSpPr/>
            <p:nvPr/>
          </p:nvSpPr>
          <p:spPr>
            <a:xfrm>
              <a:off x="0" y="130001"/>
              <a:ext cx="417623" cy="417623"/>
            </a:xfrm>
            <a:custGeom>
              <a:rect b="b" l="l" r="r" t="t"/>
              <a:pathLst>
                <a:path extrusionOk="0" h="417623" w="417623">
                  <a:moveTo>
                    <a:pt x="0" y="0"/>
                  </a:moveTo>
                  <a:lnTo>
                    <a:pt x="417623" y="0"/>
                  </a:lnTo>
                  <a:lnTo>
                    <a:pt x="417623" y="417623"/>
                  </a:lnTo>
                  <a:lnTo>
                    <a:pt x="0" y="417623"/>
                  </a:lnTo>
                  <a:lnTo>
                    <a:pt x="0" y="0"/>
                  </a:lnTo>
                  <a:close/>
                </a:path>
              </a:pathLst>
            </a:custGeom>
            <a:blipFill rotWithShape="1">
              <a:blip r:embed="rId7">
                <a:alphaModFix/>
              </a:blip>
              <a:stretch>
                <a:fillRect b="0" l="0" r="0" t="0"/>
              </a:stretch>
            </a:blipFill>
            <a:ln>
              <a:noFill/>
            </a:ln>
          </p:spPr>
        </p:sp>
        <p:sp>
          <p:nvSpPr>
            <p:cNvPr id="306" name="Google Shape;306;p13"/>
            <p:cNvSpPr txBox="1"/>
            <p:nvPr/>
          </p:nvSpPr>
          <p:spPr>
            <a:xfrm>
              <a:off x="619264" y="-38100"/>
              <a:ext cx="20917130" cy="645160"/>
            </a:xfrm>
            <a:prstGeom prst="rect">
              <a:avLst/>
            </a:prstGeom>
            <a:noFill/>
            <a:ln>
              <a:noFill/>
            </a:ln>
          </p:spPr>
          <p:txBody>
            <a:bodyPr anchorCtr="0" anchor="t" bIns="0" lIns="0" spcFirstLastPara="1" rIns="0" wrap="square" tIns="0">
              <a:spAutoFit/>
            </a:bodyPr>
            <a:lstStyle/>
            <a:p>
              <a:pPr indent="0" lvl="0" marL="0" marR="0" rtl="0" algn="just">
                <a:lnSpc>
                  <a:spcPct val="128000"/>
                </a:lnSpc>
                <a:spcBef>
                  <a:spcPts val="0"/>
                </a:spcBef>
                <a:spcAft>
                  <a:spcPts val="0"/>
                </a:spcAft>
                <a:buNone/>
              </a:pPr>
              <a:r>
                <a:rPr b="0" i="0" lang="en-US" sz="3000" u="none" cap="none" strike="noStrike">
                  <a:solidFill>
                    <a:srgbClr val="000000"/>
                  </a:solidFill>
                  <a:latin typeface="Roboto"/>
                  <a:ea typeface="Roboto"/>
                  <a:cs typeface="Roboto"/>
                  <a:sym typeface="Roboto"/>
                </a:rPr>
                <a:t>Nhận trực tiếp yêu cầu DML (read, write) từ Client mà không cần thông qua</a:t>
              </a:r>
              <a:r>
                <a:rPr b="1" i="0" lang="en-US" sz="3000" u="none" cap="none" strike="noStrike">
                  <a:solidFill>
                    <a:srgbClr val="000000"/>
                  </a:solidFill>
                  <a:latin typeface="Roboto"/>
                  <a:ea typeface="Roboto"/>
                  <a:cs typeface="Roboto"/>
                  <a:sym typeface="Roboto"/>
                </a:rPr>
                <a:t> HMaster</a:t>
              </a:r>
              <a:endParaRPr/>
            </a:p>
          </p:txBody>
        </p:sp>
      </p:grpSp>
      <p:grpSp>
        <p:nvGrpSpPr>
          <p:cNvPr id="307" name="Google Shape;307;p13"/>
          <p:cNvGrpSpPr/>
          <p:nvPr/>
        </p:nvGrpSpPr>
        <p:grpSpPr>
          <a:xfrm>
            <a:off x="1107004" y="5464302"/>
            <a:ext cx="16152296" cy="969645"/>
            <a:chOff x="0" y="-38100"/>
            <a:chExt cx="21536394" cy="1292860"/>
          </a:xfrm>
        </p:grpSpPr>
        <p:sp>
          <p:nvSpPr>
            <p:cNvPr id="308" name="Google Shape;308;p13"/>
            <p:cNvSpPr/>
            <p:nvPr/>
          </p:nvSpPr>
          <p:spPr>
            <a:xfrm>
              <a:off x="0" y="130001"/>
              <a:ext cx="417623" cy="417623"/>
            </a:xfrm>
            <a:custGeom>
              <a:rect b="b" l="l" r="r" t="t"/>
              <a:pathLst>
                <a:path extrusionOk="0" h="417623" w="417623">
                  <a:moveTo>
                    <a:pt x="0" y="0"/>
                  </a:moveTo>
                  <a:lnTo>
                    <a:pt x="417623" y="0"/>
                  </a:lnTo>
                  <a:lnTo>
                    <a:pt x="417623" y="417623"/>
                  </a:lnTo>
                  <a:lnTo>
                    <a:pt x="0" y="417623"/>
                  </a:lnTo>
                  <a:lnTo>
                    <a:pt x="0" y="0"/>
                  </a:lnTo>
                  <a:close/>
                </a:path>
              </a:pathLst>
            </a:custGeom>
            <a:blipFill rotWithShape="1">
              <a:blip r:embed="rId7">
                <a:alphaModFix/>
              </a:blip>
              <a:stretch>
                <a:fillRect b="0" l="0" r="0" t="0"/>
              </a:stretch>
            </a:blipFill>
            <a:ln>
              <a:noFill/>
            </a:ln>
          </p:spPr>
        </p:sp>
        <p:sp>
          <p:nvSpPr>
            <p:cNvPr id="309" name="Google Shape;309;p13"/>
            <p:cNvSpPr txBox="1"/>
            <p:nvPr/>
          </p:nvSpPr>
          <p:spPr>
            <a:xfrm>
              <a:off x="619264" y="-38100"/>
              <a:ext cx="20917130" cy="1292860"/>
            </a:xfrm>
            <a:prstGeom prst="rect">
              <a:avLst/>
            </a:prstGeom>
            <a:noFill/>
            <a:ln>
              <a:noFill/>
            </a:ln>
          </p:spPr>
          <p:txBody>
            <a:bodyPr anchorCtr="0" anchor="t" bIns="0" lIns="0" spcFirstLastPara="1" rIns="0" wrap="square" tIns="0">
              <a:spAutoFit/>
            </a:bodyPr>
            <a:lstStyle/>
            <a:p>
              <a:pPr indent="0" lvl="0" marL="0" marR="0" rtl="0" algn="just">
                <a:lnSpc>
                  <a:spcPct val="128000"/>
                </a:lnSpc>
                <a:spcBef>
                  <a:spcPts val="0"/>
                </a:spcBef>
                <a:spcAft>
                  <a:spcPts val="0"/>
                </a:spcAft>
                <a:buNone/>
              </a:pPr>
              <a:r>
                <a:rPr b="0" i="0" lang="en-US" sz="3000" u="none" cap="none" strike="noStrike">
                  <a:solidFill>
                    <a:srgbClr val="000000"/>
                  </a:solidFill>
                  <a:latin typeface="Roboto"/>
                  <a:ea typeface="Roboto"/>
                  <a:cs typeface="Roboto"/>
                  <a:sym typeface="Roboto"/>
                </a:rPr>
                <a:t>Khi </a:t>
              </a:r>
              <a:r>
                <a:rPr b="1" i="0" lang="en-US" sz="3000" u="none" cap="none" strike="noStrike">
                  <a:solidFill>
                    <a:srgbClr val="000000"/>
                  </a:solidFill>
                  <a:latin typeface="Roboto"/>
                  <a:ea typeface="Roboto"/>
                  <a:cs typeface="Roboto"/>
                  <a:sym typeface="Roboto"/>
                </a:rPr>
                <a:t>HRegionServer </a:t>
              </a:r>
              <a:r>
                <a:rPr b="0" i="0" lang="en-US" sz="3000" u="none" cap="none" strike="noStrike">
                  <a:solidFill>
                    <a:srgbClr val="000000"/>
                  </a:solidFill>
                  <a:latin typeface="Roboto"/>
                  <a:ea typeface="Roboto"/>
                  <a:cs typeface="Roboto"/>
                  <a:sym typeface="Roboto"/>
                </a:rPr>
                <a:t>nhận yêu cầu từ người dùng, nó thực hiện gán yêu cầu này cho các Regions tương ứng, </a:t>
              </a:r>
              <a:r>
                <a:rPr b="1" i="0" lang="en-US" sz="3000" u="none" cap="none" strike="noStrike">
                  <a:solidFill>
                    <a:srgbClr val="000000"/>
                  </a:solidFill>
                  <a:latin typeface="Roboto"/>
                  <a:ea typeface="Roboto"/>
                  <a:cs typeface="Roboto"/>
                  <a:sym typeface="Roboto"/>
                </a:rPr>
                <a:t>HRegionServer </a:t>
              </a:r>
              <a:r>
                <a:rPr b="0" i="0" lang="en-US" sz="3000" u="none" cap="none" strike="noStrike">
                  <a:solidFill>
                    <a:srgbClr val="000000"/>
                  </a:solidFill>
                  <a:latin typeface="Roboto"/>
                  <a:ea typeface="Roboto"/>
                  <a:cs typeface="Roboto"/>
                  <a:sym typeface="Roboto"/>
                </a:rPr>
                <a:t>còn chứa HLog dùng để chứa mọi log files</a:t>
              </a:r>
              <a:endParaRPr/>
            </a:p>
          </p:txBody>
        </p:sp>
      </p:grpSp>
      <p:grpSp>
        <p:nvGrpSpPr>
          <p:cNvPr id="310" name="Google Shape;310;p13"/>
          <p:cNvGrpSpPr/>
          <p:nvPr/>
        </p:nvGrpSpPr>
        <p:grpSpPr>
          <a:xfrm>
            <a:off x="1107004" y="6647889"/>
            <a:ext cx="16152296" cy="969645"/>
            <a:chOff x="0" y="-38100"/>
            <a:chExt cx="21536394" cy="1292860"/>
          </a:xfrm>
        </p:grpSpPr>
        <p:sp>
          <p:nvSpPr>
            <p:cNvPr id="311" name="Google Shape;311;p13"/>
            <p:cNvSpPr/>
            <p:nvPr/>
          </p:nvSpPr>
          <p:spPr>
            <a:xfrm>
              <a:off x="0" y="130001"/>
              <a:ext cx="417623" cy="417623"/>
            </a:xfrm>
            <a:custGeom>
              <a:rect b="b" l="l" r="r" t="t"/>
              <a:pathLst>
                <a:path extrusionOk="0" h="417623" w="417623">
                  <a:moveTo>
                    <a:pt x="0" y="0"/>
                  </a:moveTo>
                  <a:lnTo>
                    <a:pt x="417623" y="0"/>
                  </a:lnTo>
                  <a:lnTo>
                    <a:pt x="417623" y="417623"/>
                  </a:lnTo>
                  <a:lnTo>
                    <a:pt x="0" y="417623"/>
                  </a:lnTo>
                  <a:lnTo>
                    <a:pt x="0" y="0"/>
                  </a:lnTo>
                  <a:close/>
                </a:path>
              </a:pathLst>
            </a:custGeom>
            <a:blipFill rotWithShape="1">
              <a:blip r:embed="rId7">
                <a:alphaModFix/>
              </a:blip>
              <a:stretch>
                <a:fillRect b="0" l="0" r="0" t="0"/>
              </a:stretch>
            </a:blipFill>
            <a:ln>
              <a:noFill/>
            </a:ln>
          </p:spPr>
        </p:sp>
        <p:sp>
          <p:nvSpPr>
            <p:cNvPr id="312" name="Google Shape;312;p13"/>
            <p:cNvSpPr txBox="1"/>
            <p:nvPr/>
          </p:nvSpPr>
          <p:spPr>
            <a:xfrm>
              <a:off x="619264" y="-38100"/>
              <a:ext cx="20917130" cy="1292860"/>
            </a:xfrm>
            <a:prstGeom prst="rect">
              <a:avLst/>
            </a:prstGeom>
            <a:noFill/>
            <a:ln>
              <a:noFill/>
            </a:ln>
          </p:spPr>
          <p:txBody>
            <a:bodyPr anchorCtr="0" anchor="t" bIns="0" lIns="0" spcFirstLastPara="1" rIns="0" wrap="square" tIns="0">
              <a:spAutoFit/>
            </a:bodyPr>
            <a:lstStyle/>
            <a:p>
              <a:pPr indent="0" lvl="0" marL="0" marR="0" rtl="0" algn="just">
                <a:lnSpc>
                  <a:spcPct val="128000"/>
                </a:lnSpc>
                <a:spcBef>
                  <a:spcPts val="0"/>
                </a:spcBef>
                <a:spcAft>
                  <a:spcPts val="0"/>
                </a:spcAft>
                <a:buNone/>
              </a:pPr>
              <a:r>
                <a:rPr b="1" i="0" lang="en-US" sz="3000" u="none" cap="none" strike="noStrike">
                  <a:solidFill>
                    <a:srgbClr val="000000"/>
                  </a:solidFill>
                  <a:latin typeface="Roboto"/>
                  <a:ea typeface="Roboto"/>
                  <a:cs typeface="Roboto"/>
                  <a:sym typeface="Roboto"/>
                </a:rPr>
                <a:t>HRegionServers </a:t>
              </a:r>
              <a:r>
                <a:rPr b="0" i="0" lang="en-US" sz="3000" u="none" cap="none" strike="noStrike">
                  <a:solidFill>
                    <a:srgbClr val="000000"/>
                  </a:solidFill>
                  <a:latin typeface="Roboto"/>
                  <a:ea typeface="Roboto"/>
                  <a:cs typeface="Roboto"/>
                  <a:sym typeface="Roboto"/>
                </a:rPr>
                <a:t>sẽ nằm trên các DataNode, </a:t>
              </a:r>
              <a:r>
                <a:rPr b="1" i="0" lang="en-US" sz="3000" u="none" cap="none" strike="noStrike">
                  <a:solidFill>
                    <a:srgbClr val="000000"/>
                  </a:solidFill>
                  <a:latin typeface="Roboto"/>
                  <a:ea typeface="Roboto"/>
                  <a:cs typeface="Roboto"/>
                  <a:sym typeface="Roboto"/>
                </a:rPr>
                <a:t>HMaster </a:t>
              </a:r>
              <a:r>
                <a:rPr b="0" i="0" lang="en-US" sz="3000" u="none" cap="none" strike="noStrike">
                  <a:solidFill>
                    <a:srgbClr val="000000"/>
                  </a:solidFill>
                  <a:latin typeface="Roboto"/>
                  <a:ea typeface="Roboto"/>
                  <a:cs typeface="Roboto"/>
                  <a:sym typeface="Roboto"/>
                </a:rPr>
                <a:t>sẽ liên lạc với </a:t>
              </a:r>
              <a:r>
                <a:rPr b="1" i="0" lang="en-US" sz="3000" u="none" cap="none" strike="noStrike">
                  <a:solidFill>
                    <a:srgbClr val="000000"/>
                  </a:solidFill>
                  <a:latin typeface="Roboto"/>
                  <a:ea typeface="Roboto"/>
                  <a:cs typeface="Roboto"/>
                  <a:sym typeface="Roboto"/>
                </a:rPr>
                <a:t>HRegionServers </a:t>
              </a:r>
              <a:r>
                <a:rPr b="0" i="0" lang="en-US" sz="3000" u="none" cap="none" strike="noStrike">
                  <a:solidFill>
                    <a:srgbClr val="000000"/>
                  </a:solidFill>
                  <a:latin typeface="Roboto"/>
                  <a:ea typeface="Roboto"/>
                  <a:cs typeface="Roboto"/>
                  <a:sym typeface="Roboto"/>
                </a:rPr>
                <a:t>khi có các thao tác sau:</a:t>
              </a:r>
              <a:endParaRPr/>
            </a:p>
          </p:txBody>
        </p:sp>
      </p:grpSp>
      <p:sp>
        <p:nvSpPr>
          <p:cNvPr id="313" name="Google Shape;313;p13"/>
          <p:cNvSpPr txBox="1"/>
          <p:nvPr/>
        </p:nvSpPr>
        <p:spPr>
          <a:xfrm>
            <a:off x="1426736" y="7698062"/>
            <a:ext cx="10112576" cy="2059305"/>
          </a:xfrm>
          <a:prstGeom prst="rect">
            <a:avLst/>
          </a:prstGeom>
          <a:noFill/>
          <a:ln>
            <a:noFill/>
          </a:ln>
        </p:spPr>
        <p:txBody>
          <a:bodyPr anchorCtr="0" anchor="t" bIns="0" lIns="0" spcFirstLastPara="1" rIns="0" wrap="square" tIns="0">
            <a:spAutoFit/>
          </a:bodyPr>
          <a:lstStyle/>
          <a:p>
            <a:pPr indent="-323848" lvl="1" marL="647698" marR="0" rtl="0" algn="l">
              <a:lnSpc>
                <a:spcPct val="137012"/>
              </a:lnSpc>
              <a:spcBef>
                <a:spcPts val="0"/>
              </a:spcBef>
              <a:spcAft>
                <a:spcPts val="0"/>
              </a:spcAft>
              <a:buClr>
                <a:srgbClr val="000000"/>
              </a:buClr>
              <a:buSzPts val="2999"/>
              <a:buFont typeface="Arial"/>
              <a:buChar char="•"/>
            </a:pPr>
            <a:r>
              <a:rPr b="0" i="0" lang="en-US" sz="2999" u="none" cap="none" strike="noStrike">
                <a:solidFill>
                  <a:srgbClr val="000000"/>
                </a:solidFill>
                <a:latin typeface="Roboto"/>
                <a:ea typeface="Roboto"/>
                <a:cs typeface="Roboto"/>
                <a:sym typeface="Roboto"/>
              </a:rPr>
              <a:t>Quản lý các Regions</a:t>
            </a:r>
            <a:endParaRPr/>
          </a:p>
          <a:p>
            <a:pPr indent="-323848" lvl="1" marL="647698" marR="0" rtl="0" algn="l">
              <a:lnSpc>
                <a:spcPct val="137012"/>
              </a:lnSpc>
              <a:spcBef>
                <a:spcPts val="0"/>
              </a:spcBef>
              <a:spcAft>
                <a:spcPts val="0"/>
              </a:spcAft>
              <a:buClr>
                <a:srgbClr val="000000"/>
              </a:buClr>
              <a:buSzPts val="2999"/>
              <a:buFont typeface="Arial"/>
              <a:buChar char="•"/>
            </a:pPr>
            <a:r>
              <a:rPr b="0" i="0" lang="en-US" sz="2999" u="none" cap="none" strike="noStrike">
                <a:solidFill>
                  <a:srgbClr val="000000"/>
                </a:solidFill>
                <a:latin typeface="Roboto"/>
                <a:ea typeface="Roboto"/>
                <a:cs typeface="Roboto"/>
                <a:sym typeface="Roboto"/>
              </a:rPr>
              <a:t>Phân phối các Regions tự động</a:t>
            </a:r>
            <a:endParaRPr/>
          </a:p>
          <a:p>
            <a:pPr indent="-323848" lvl="1" marL="647698" marR="0" rtl="0" algn="l">
              <a:lnSpc>
                <a:spcPct val="137012"/>
              </a:lnSpc>
              <a:spcBef>
                <a:spcPts val="0"/>
              </a:spcBef>
              <a:spcAft>
                <a:spcPts val="0"/>
              </a:spcAft>
              <a:buClr>
                <a:srgbClr val="000000"/>
              </a:buClr>
              <a:buSzPts val="2999"/>
              <a:buFont typeface="Arial"/>
              <a:buChar char="•"/>
            </a:pPr>
            <a:r>
              <a:rPr b="0" i="0" lang="en-US" sz="2999" u="none" cap="none" strike="noStrike">
                <a:solidFill>
                  <a:srgbClr val="000000"/>
                </a:solidFill>
                <a:latin typeface="Roboto"/>
                <a:ea typeface="Roboto"/>
                <a:cs typeface="Roboto"/>
                <a:sym typeface="Roboto"/>
              </a:rPr>
              <a:t>Nhận các lệnh DML</a:t>
            </a:r>
            <a:endParaRPr/>
          </a:p>
          <a:p>
            <a:pPr indent="-323848" lvl="1" marL="647698" marR="0" rtl="0" algn="l">
              <a:lnSpc>
                <a:spcPct val="137012"/>
              </a:lnSpc>
              <a:spcBef>
                <a:spcPts val="0"/>
              </a:spcBef>
              <a:spcAft>
                <a:spcPts val="0"/>
              </a:spcAft>
              <a:buClr>
                <a:srgbClr val="000000"/>
              </a:buClr>
              <a:buSzPts val="2999"/>
              <a:buFont typeface="Arial"/>
              <a:buChar char="•"/>
            </a:pPr>
            <a:r>
              <a:rPr b="0" i="0" lang="en-US" sz="2999" u="none" cap="none" strike="noStrike">
                <a:solidFill>
                  <a:srgbClr val="000000"/>
                </a:solidFill>
                <a:latin typeface="Roboto"/>
                <a:ea typeface="Roboto"/>
                <a:cs typeface="Roboto"/>
                <a:sym typeface="Roboto"/>
              </a:rPr>
              <a:t>Liên lạc trực tiếp với client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14"/>
          <p:cNvSpPr/>
          <p:nvPr/>
        </p:nvSpPr>
        <p:spPr>
          <a:xfrm rot="5400000">
            <a:off x="8167147" y="-8167147"/>
            <a:ext cx="3133936" cy="19468230"/>
          </a:xfrm>
          <a:custGeom>
            <a:rect b="b" l="l" r="r" t="t"/>
            <a:pathLst>
              <a:path extrusionOk="0" h="19468230" w="3133936">
                <a:moveTo>
                  <a:pt x="0" y="0"/>
                </a:moveTo>
                <a:lnTo>
                  <a:pt x="3133936" y="0"/>
                </a:lnTo>
                <a:lnTo>
                  <a:pt x="3133936" y="19468230"/>
                </a:lnTo>
                <a:lnTo>
                  <a:pt x="0" y="19468230"/>
                </a:lnTo>
                <a:lnTo>
                  <a:pt x="0" y="0"/>
                </a:lnTo>
                <a:close/>
              </a:path>
            </a:pathLst>
          </a:custGeom>
          <a:blipFill rotWithShape="1">
            <a:blip r:embed="rId3">
              <a:alphaModFix/>
            </a:blip>
            <a:stretch>
              <a:fillRect b="-6185" l="-130282" r="-289225" t="-19332"/>
            </a:stretch>
          </a:blipFill>
          <a:ln>
            <a:noFill/>
          </a:ln>
        </p:spPr>
      </p:sp>
      <p:sp>
        <p:nvSpPr>
          <p:cNvPr id="319" name="Google Shape;319;p14"/>
          <p:cNvSpPr txBox="1"/>
          <p:nvPr/>
        </p:nvSpPr>
        <p:spPr>
          <a:xfrm>
            <a:off x="1028700" y="1091718"/>
            <a:ext cx="10195928" cy="981311"/>
          </a:xfrm>
          <a:prstGeom prst="rect">
            <a:avLst/>
          </a:prstGeom>
          <a:noFill/>
          <a:ln>
            <a:noFill/>
          </a:ln>
        </p:spPr>
        <p:txBody>
          <a:bodyPr anchorCtr="0" anchor="t" bIns="0" lIns="0" spcFirstLastPara="1" rIns="0" wrap="square" tIns="0">
            <a:spAutoFit/>
          </a:bodyPr>
          <a:lstStyle/>
          <a:p>
            <a:pPr indent="0" lvl="0" marL="0" marR="0" rtl="0" algn="l">
              <a:lnSpc>
                <a:spcPct val="108997"/>
              </a:lnSpc>
              <a:spcBef>
                <a:spcPts val="0"/>
              </a:spcBef>
              <a:spcAft>
                <a:spcPts val="0"/>
              </a:spcAft>
              <a:buNone/>
            </a:pPr>
            <a:r>
              <a:rPr b="1" i="0" lang="en-US" sz="6835" u="none" cap="none" strike="noStrike">
                <a:solidFill>
                  <a:srgbClr val="FFFFFF"/>
                </a:solidFill>
                <a:latin typeface="Roboto"/>
                <a:ea typeface="Roboto"/>
                <a:cs typeface="Roboto"/>
                <a:sym typeface="Roboto"/>
              </a:rPr>
              <a:t>Kiến trúc HBase</a:t>
            </a:r>
            <a:endParaRPr/>
          </a:p>
        </p:txBody>
      </p:sp>
      <p:sp>
        <p:nvSpPr>
          <p:cNvPr id="320" name="Google Shape;320;p14"/>
          <p:cNvSpPr/>
          <p:nvPr/>
        </p:nvSpPr>
        <p:spPr>
          <a:xfrm>
            <a:off x="943882" y="3882388"/>
            <a:ext cx="482854" cy="482854"/>
          </a:xfrm>
          <a:custGeom>
            <a:rect b="b" l="l" r="r" t="t"/>
            <a:pathLst>
              <a:path extrusionOk="0" h="482854" w="482854">
                <a:moveTo>
                  <a:pt x="0" y="0"/>
                </a:moveTo>
                <a:lnTo>
                  <a:pt x="482854" y="0"/>
                </a:lnTo>
                <a:lnTo>
                  <a:pt x="482854" y="482854"/>
                </a:lnTo>
                <a:lnTo>
                  <a:pt x="0" y="482854"/>
                </a:lnTo>
                <a:lnTo>
                  <a:pt x="0" y="0"/>
                </a:lnTo>
                <a:close/>
              </a:path>
            </a:pathLst>
          </a:custGeom>
          <a:blipFill rotWithShape="1">
            <a:blip r:embed="rId4">
              <a:alphaModFix/>
            </a:blip>
            <a:stretch>
              <a:fillRect b="0" l="0" r="0" t="0"/>
            </a:stretch>
          </a:blipFill>
          <a:ln>
            <a:noFill/>
          </a:ln>
        </p:spPr>
      </p:sp>
      <p:sp>
        <p:nvSpPr>
          <p:cNvPr id="321" name="Google Shape;321;p14"/>
          <p:cNvSpPr/>
          <p:nvPr/>
        </p:nvSpPr>
        <p:spPr>
          <a:xfrm>
            <a:off x="16594640" y="5373790"/>
            <a:ext cx="4099972" cy="3802724"/>
          </a:xfrm>
          <a:custGeom>
            <a:rect b="b" l="l" r="r" t="t"/>
            <a:pathLst>
              <a:path extrusionOk="0" h="3802724" w="4099972">
                <a:moveTo>
                  <a:pt x="0" y="0"/>
                </a:moveTo>
                <a:lnTo>
                  <a:pt x="4099972" y="0"/>
                </a:lnTo>
                <a:lnTo>
                  <a:pt x="4099972" y="3802724"/>
                </a:lnTo>
                <a:lnTo>
                  <a:pt x="0" y="3802724"/>
                </a:lnTo>
                <a:lnTo>
                  <a:pt x="0" y="0"/>
                </a:lnTo>
                <a:close/>
              </a:path>
            </a:pathLst>
          </a:custGeom>
          <a:blipFill rotWithShape="1">
            <a:blip r:embed="rId5">
              <a:alphaModFix amt="51000"/>
            </a:blip>
            <a:stretch>
              <a:fillRect b="0" l="0" r="0" t="0"/>
            </a:stretch>
          </a:blipFill>
          <a:ln>
            <a:noFill/>
          </a:ln>
        </p:spPr>
      </p:sp>
      <p:sp>
        <p:nvSpPr>
          <p:cNvPr id="322" name="Google Shape;322;p14"/>
          <p:cNvSpPr/>
          <p:nvPr/>
        </p:nvSpPr>
        <p:spPr>
          <a:xfrm>
            <a:off x="16715578" y="1028700"/>
            <a:ext cx="834958" cy="846993"/>
          </a:xfrm>
          <a:custGeom>
            <a:rect b="b" l="l" r="r" t="t"/>
            <a:pathLst>
              <a:path extrusionOk="0" h="846993" w="834958">
                <a:moveTo>
                  <a:pt x="0" y="0"/>
                </a:moveTo>
                <a:lnTo>
                  <a:pt x="834957" y="0"/>
                </a:lnTo>
                <a:lnTo>
                  <a:pt x="834957" y="846993"/>
                </a:lnTo>
                <a:lnTo>
                  <a:pt x="0" y="846993"/>
                </a:lnTo>
                <a:lnTo>
                  <a:pt x="0" y="0"/>
                </a:lnTo>
                <a:close/>
              </a:path>
            </a:pathLst>
          </a:custGeom>
          <a:blipFill rotWithShape="1">
            <a:blip r:embed="rId6">
              <a:alphaModFix/>
            </a:blip>
            <a:stretch>
              <a:fillRect b="0" l="0" r="0" t="0"/>
            </a:stretch>
          </a:blipFill>
          <a:ln>
            <a:noFill/>
          </a:ln>
        </p:spPr>
      </p:sp>
      <p:sp>
        <p:nvSpPr>
          <p:cNvPr id="323" name="Google Shape;323;p14"/>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99B3FC"/>
                </a:solidFill>
                <a:latin typeface="Roboto"/>
                <a:ea typeface="Roboto"/>
                <a:cs typeface="Roboto"/>
                <a:sym typeface="Roboto"/>
              </a:rPr>
              <a:t>14</a:t>
            </a:r>
            <a:endParaRPr/>
          </a:p>
        </p:txBody>
      </p:sp>
      <p:sp>
        <p:nvSpPr>
          <p:cNvPr id="324" name="Google Shape;324;p14"/>
          <p:cNvSpPr txBox="1"/>
          <p:nvPr/>
        </p:nvSpPr>
        <p:spPr>
          <a:xfrm>
            <a:off x="1623274" y="3844288"/>
            <a:ext cx="10710660" cy="519938"/>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None/>
            </a:pPr>
            <a:r>
              <a:rPr b="1" i="0" lang="en-US" sz="3200" u="none" cap="none" strike="noStrike">
                <a:solidFill>
                  <a:srgbClr val="606060"/>
                </a:solidFill>
                <a:latin typeface="Roboto"/>
                <a:ea typeface="Roboto"/>
                <a:cs typeface="Roboto"/>
                <a:sym typeface="Roboto"/>
              </a:rPr>
              <a:t>HRegions</a:t>
            </a:r>
            <a:endParaRPr/>
          </a:p>
        </p:txBody>
      </p:sp>
      <p:grpSp>
        <p:nvGrpSpPr>
          <p:cNvPr id="325" name="Google Shape;325;p14"/>
          <p:cNvGrpSpPr/>
          <p:nvPr/>
        </p:nvGrpSpPr>
        <p:grpSpPr>
          <a:xfrm>
            <a:off x="1107004" y="4704207"/>
            <a:ext cx="16152296" cy="969645"/>
            <a:chOff x="0" y="-38100"/>
            <a:chExt cx="21536394" cy="1292860"/>
          </a:xfrm>
        </p:grpSpPr>
        <p:sp>
          <p:nvSpPr>
            <p:cNvPr id="326" name="Google Shape;326;p14"/>
            <p:cNvSpPr/>
            <p:nvPr/>
          </p:nvSpPr>
          <p:spPr>
            <a:xfrm>
              <a:off x="0" y="130001"/>
              <a:ext cx="417623" cy="417623"/>
            </a:xfrm>
            <a:custGeom>
              <a:rect b="b" l="l" r="r" t="t"/>
              <a:pathLst>
                <a:path extrusionOk="0" h="417623" w="417623">
                  <a:moveTo>
                    <a:pt x="0" y="0"/>
                  </a:moveTo>
                  <a:lnTo>
                    <a:pt x="417623" y="0"/>
                  </a:lnTo>
                  <a:lnTo>
                    <a:pt x="417623" y="417623"/>
                  </a:lnTo>
                  <a:lnTo>
                    <a:pt x="0" y="417623"/>
                  </a:lnTo>
                  <a:lnTo>
                    <a:pt x="0" y="0"/>
                  </a:lnTo>
                  <a:close/>
                </a:path>
              </a:pathLst>
            </a:custGeom>
            <a:blipFill rotWithShape="1">
              <a:blip r:embed="rId7">
                <a:alphaModFix/>
              </a:blip>
              <a:stretch>
                <a:fillRect b="0" l="0" r="0" t="0"/>
              </a:stretch>
            </a:blipFill>
            <a:ln>
              <a:noFill/>
            </a:ln>
          </p:spPr>
        </p:sp>
        <p:sp>
          <p:nvSpPr>
            <p:cNvPr id="327" name="Google Shape;327;p14"/>
            <p:cNvSpPr txBox="1"/>
            <p:nvPr/>
          </p:nvSpPr>
          <p:spPr>
            <a:xfrm>
              <a:off x="619264" y="-38100"/>
              <a:ext cx="20917130" cy="1292860"/>
            </a:xfrm>
            <a:prstGeom prst="rect">
              <a:avLst/>
            </a:prstGeom>
            <a:noFill/>
            <a:ln>
              <a:noFill/>
            </a:ln>
          </p:spPr>
          <p:txBody>
            <a:bodyPr anchorCtr="0" anchor="t" bIns="0" lIns="0" spcFirstLastPara="1" rIns="0" wrap="square" tIns="0">
              <a:spAutoFit/>
            </a:bodyPr>
            <a:lstStyle/>
            <a:p>
              <a:pPr indent="0" lvl="0" marL="0" marR="0" rtl="0" algn="just">
                <a:lnSpc>
                  <a:spcPct val="128000"/>
                </a:lnSpc>
                <a:spcBef>
                  <a:spcPts val="0"/>
                </a:spcBef>
                <a:spcAft>
                  <a:spcPts val="0"/>
                </a:spcAft>
                <a:buNone/>
              </a:pPr>
              <a:r>
                <a:rPr b="0" i="0" lang="en-US" sz="3000" u="none" cap="none" strike="noStrike">
                  <a:solidFill>
                    <a:srgbClr val="000000"/>
                  </a:solidFill>
                  <a:latin typeface="Roboto"/>
                  <a:ea typeface="Roboto"/>
                  <a:cs typeface="Roboto"/>
                  <a:sym typeface="Roboto"/>
                </a:rPr>
                <a:t>Là thành phần kiến trúc cơ sở của Hbase cluster, nó bao gồm 2 thành phần chính là </a:t>
              </a:r>
              <a:r>
                <a:rPr b="1" i="0" lang="en-US" sz="3000" u="none" cap="none" strike="noStrike">
                  <a:solidFill>
                    <a:srgbClr val="000000"/>
                  </a:solidFill>
                  <a:latin typeface="Roboto"/>
                  <a:ea typeface="Roboto"/>
                  <a:cs typeface="Roboto"/>
                  <a:sym typeface="Roboto"/>
                </a:rPr>
                <a:t>Memstore </a:t>
              </a:r>
              <a:r>
                <a:rPr b="0" i="0" lang="en-US" sz="3000" u="none" cap="none" strike="noStrike">
                  <a:solidFill>
                    <a:srgbClr val="000000"/>
                  </a:solidFill>
                  <a:latin typeface="Roboto"/>
                  <a:ea typeface="Roboto"/>
                  <a:cs typeface="Roboto"/>
                  <a:sym typeface="Roboto"/>
                </a:rPr>
                <a:t>và </a:t>
              </a:r>
              <a:r>
                <a:rPr b="1" i="0" lang="en-US" sz="3000" u="none" cap="none" strike="noStrike">
                  <a:solidFill>
                    <a:srgbClr val="000000"/>
                  </a:solidFill>
                  <a:latin typeface="Roboto"/>
                  <a:ea typeface="Roboto"/>
                  <a:cs typeface="Roboto"/>
                  <a:sym typeface="Roboto"/>
                </a:rPr>
                <a:t>Hfile</a:t>
              </a:r>
              <a:endParaRPr/>
            </a:p>
          </p:txBody>
        </p:sp>
      </p:grpSp>
      <p:grpSp>
        <p:nvGrpSpPr>
          <p:cNvPr id="328" name="Google Shape;328;p14"/>
          <p:cNvGrpSpPr/>
          <p:nvPr/>
        </p:nvGrpSpPr>
        <p:grpSpPr>
          <a:xfrm>
            <a:off x="1107004" y="6016752"/>
            <a:ext cx="16152296" cy="1941195"/>
            <a:chOff x="0" y="-38100"/>
            <a:chExt cx="21536394" cy="2588260"/>
          </a:xfrm>
        </p:grpSpPr>
        <p:sp>
          <p:nvSpPr>
            <p:cNvPr id="329" name="Google Shape;329;p14"/>
            <p:cNvSpPr/>
            <p:nvPr/>
          </p:nvSpPr>
          <p:spPr>
            <a:xfrm>
              <a:off x="0" y="130001"/>
              <a:ext cx="417623" cy="417623"/>
            </a:xfrm>
            <a:custGeom>
              <a:rect b="b" l="l" r="r" t="t"/>
              <a:pathLst>
                <a:path extrusionOk="0" h="417623" w="417623">
                  <a:moveTo>
                    <a:pt x="0" y="0"/>
                  </a:moveTo>
                  <a:lnTo>
                    <a:pt x="417623" y="0"/>
                  </a:lnTo>
                  <a:lnTo>
                    <a:pt x="417623" y="417623"/>
                  </a:lnTo>
                  <a:lnTo>
                    <a:pt x="0" y="417623"/>
                  </a:lnTo>
                  <a:lnTo>
                    <a:pt x="0" y="0"/>
                  </a:lnTo>
                  <a:close/>
                </a:path>
              </a:pathLst>
            </a:custGeom>
            <a:blipFill rotWithShape="1">
              <a:blip r:embed="rId7">
                <a:alphaModFix/>
              </a:blip>
              <a:stretch>
                <a:fillRect b="0" l="0" r="0" t="0"/>
              </a:stretch>
            </a:blipFill>
            <a:ln>
              <a:noFill/>
            </a:ln>
          </p:spPr>
        </p:sp>
        <p:sp>
          <p:nvSpPr>
            <p:cNvPr id="330" name="Google Shape;330;p14"/>
            <p:cNvSpPr txBox="1"/>
            <p:nvPr/>
          </p:nvSpPr>
          <p:spPr>
            <a:xfrm>
              <a:off x="619264" y="-38100"/>
              <a:ext cx="20917130" cy="2588260"/>
            </a:xfrm>
            <a:prstGeom prst="rect">
              <a:avLst/>
            </a:prstGeom>
            <a:noFill/>
            <a:ln>
              <a:noFill/>
            </a:ln>
          </p:spPr>
          <p:txBody>
            <a:bodyPr anchorCtr="0" anchor="t" bIns="0" lIns="0" spcFirstLastPara="1" rIns="0" wrap="square" tIns="0">
              <a:spAutoFit/>
            </a:bodyPr>
            <a:lstStyle/>
            <a:p>
              <a:pPr indent="0" lvl="0" marL="0" marR="0" rtl="0" algn="just">
                <a:lnSpc>
                  <a:spcPct val="128000"/>
                </a:lnSpc>
                <a:spcBef>
                  <a:spcPts val="0"/>
                </a:spcBef>
                <a:spcAft>
                  <a:spcPts val="0"/>
                </a:spcAft>
                <a:buNone/>
              </a:pPr>
              <a:r>
                <a:rPr b="1" i="0" lang="en-US" sz="3000" u="none" cap="none" strike="noStrike">
                  <a:solidFill>
                    <a:srgbClr val="000000"/>
                  </a:solidFill>
                  <a:latin typeface="Roboto"/>
                  <a:ea typeface="Roboto"/>
                  <a:cs typeface="Roboto"/>
                  <a:sym typeface="Roboto"/>
                </a:rPr>
                <a:t>Memstore </a:t>
              </a:r>
              <a:r>
                <a:rPr b="0" i="0" lang="en-US" sz="3000" u="none" cap="none" strike="noStrike">
                  <a:solidFill>
                    <a:srgbClr val="000000"/>
                  </a:solidFill>
                  <a:latin typeface="Roboto"/>
                  <a:ea typeface="Roboto"/>
                  <a:cs typeface="Roboto"/>
                  <a:sym typeface="Roboto"/>
                </a:rPr>
                <a:t>giống như một bộ nhớ cache, data đi vào đầu tiên sẽ nằm ở </a:t>
              </a:r>
              <a:r>
                <a:rPr b="1" i="0" lang="en-US" sz="3000" u="none" cap="none" strike="noStrike">
                  <a:solidFill>
                    <a:srgbClr val="000000"/>
                  </a:solidFill>
                  <a:latin typeface="Roboto"/>
                  <a:ea typeface="Roboto"/>
                  <a:cs typeface="Roboto"/>
                  <a:sym typeface="Roboto"/>
                </a:rPr>
                <a:t>Memstore</a:t>
              </a:r>
              <a:r>
                <a:rPr b="0" i="0" lang="en-US" sz="3000" u="none" cap="none" strike="noStrike">
                  <a:solidFill>
                    <a:srgbClr val="000000"/>
                  </a:solidFill>
                  <a:latin typeface="Roboto"/>
                  <a:ea typeface="Roboto"/>
                  <a:cs typeface="Roboto"/>
                  <a:sym typeface="Roboto"/>
                </a:rPr>
                <a:t>, được sắp xếp lại và cuối cùng là được đưa vào </a:t>
              </a:r>
              <a:r>
                <a:rPr b="1" i="0" lang="en-US" sz="3000" u="none" cap="none" strike="noStrike">
                  <a:solidFill>
                    <a:srgbClr val="000000"/>
                  </a:solidFill>
                  <a:latin typeface="Roboto"/>
                  <a:ea typeface="Roboto"/>
                  <a:cs typeface="Roboto"/>
                  <a:sym typeface="Roboto"/>
                </a:rPr>
                <a:t>HFile</a:t>
              </a:r>
              <a:r>
                <a:rPr b="0" i="0" lang="en-US" sz="3000" u="none" cap="none" strike="noStrike">
                  <a:solidFill>
                    <a:srgbClr val="000000"/>
                  </a:solidFill>
                  <a:latin typeface="Roboto"/>
                  <a:ea typeface="Roboto"/>
                  <a:cs typeface="Roboto"/>
                  <a:sym typeface="Roboto"/>
                </a:rPr>
                <a:t>, nếu ta sử dụng </a:t>
              </a:r>
              <a:r>
                <a:rPr b="1" i="0" lang="en-US" sz="3000" u="none" cap="none" strike="noStrike">
                  <a:solidFill>
                    <a:srgbClr val="000000"/>
                  </a:solidFill>
                  <a:latin typeface="Roboto"/>
                  <a:ea typeface="Roboto"/>
                  <a:cs typeface="Roboto"/>
                  <a:sym typeface="Roboto"/>
                </a:rPr>
                <a:t>Apache HBase </a:t>
              </a:r>
              <a:r>
                <a:rPr b="0" i="0" lang="en-US" sz="3000" u="none" cap="none" strike="noStrike">
                  <a:solidFill>
                    <a:srgbClr val="000000"/>
                  </a:solidFill>
                  <a:latin typeface="Roboto"/>
                  <a:ea typeface="Roboto"/>
                  <a:cs typeface="Roboto"/>
                  <a:sym typeface="Roboto"/>
                </a:rPr>
                <a:t>trên một hệ thống Hadoop cluster, các </a:t>
              </a:r>
              <a:r>
                <a:rPr b="1" i="0" lang="en-US" sz="3000" u="none" cap="none" strike="noStrike">
                  <a:solidFill>
                    <a:srgbClr val="000000"/>
                  </a:solidFill>
                  <a:latin typeface="Roboto"/>
                  <a:ea typeface="Roboto"/>
                  <a:cs typeface="Roboto"/>
                  <a:sym typeface="Roboto"/>
                </a:rPr>
                <a:t>HFile </a:t>
              </a:r>
              <a:r>
                <a:rPr b="0" i="0" lang="en-US" sz="3000" u="none" cap="none" strike="noStrike">
                  <a:solidFill>
                    <a:srgbClr val="000000"/>
                  </a:solidFill>
                  <a:latin typeface="Roboto"/>
                  <a:ea typeface="Roboto"/>
                  <a:cs typeface="Roboto"/>
                  <a:sym typeface="Roboto"/>
                </a:rPr>
                <a:t>này sẽ được lưu trữ vào trong Hadoop Distributed File System (HDFS).</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15"/>
          <p:cNvSpPr/>
          <p:nvPr/>
        </p:nvSpPr>
        <p:spPr>
          <a:xfrm rot="5400000">
            <a:off x="8167147" y="-8167147"/>
            <a:ext cx="3133936" cy="19468230"/>
          </a:xfrm>
          <a:custGeom>
            <a:rect b="b" l="l" r="r" t="t"/>
            <a:pathLst>
              <a:path extrusionOk="0" h="19468230" w="3133936">
                <a:moveTo>
                  <a:pt x="0" y="0"/>
                </a:moveTo>
                <a:lnTo>
                  <a:pt x="3133936" y="0"/>
                </a:lnTo>
                <a:lnTo>
                  <a:pt x="3133936" y="19468230"/>
                </a:lnTo>
                <a:lnTo>
                  <a:pt x="0" y="19468230"/>
                </a:lnTo>
                <a:lnTo>
                  <a:pt x="0" y="0"/>
                </a:lnTo>
                <a:close/>
              </a:path>
            </a:pathLst>
          </a:custGeom>
          <a:blipFill rotWithShape="1">
            <a:blip r:embed="rId3">
              <a:alphaModFix/>
            </a:blip>
            <a:stretch>
              <a:fillRect b="-6185" l="-130282" r="-289225" t="-19332"/>
            </a:stretch>
          </a:blipFill>
          <a:ln>
            <a:noFill/>
          </a:ln>
        </p:spPr>
      </p:sp>
      <p:sp>
        <p:nvSpPr>
          <p:cNvPr id="336" name="Google Shape;336;p15"/>
          <p:cNvSpPr txBox="1"/>
          <p:nvPr/>
        </p:nvSpPr>
        <p:spPr>
          <a:xfrm>
            <a:off x="1028700" y="1091718"/>
            <a:ext cx="10195928" cy="981311"/>
          </a:xfrm>
          <a:prstGeom prst="rect">
            <a:avLst/>
          </a:prstGeom>
          <a:noFill/>
          <a:ln>
            <a:noFill/>
          </a:ln>
        </p:spPr>
        <p:txBody>
          <a:bodyPr anchorCtr="0" anchor="t" bIns="0" lIns="0" spcFirstLastPara="1" rIns="0" wrap="square" tIns="0">
            <a:spAutoFit/>
          </a:bodyPr>
          <a:lstStyle/>
          <a:p>
            <a:pPr indent="0" lvl="0" marL="0" marR="0" rtl="0" algn="l">
              <a:lnSpc>
                <a:spcPct val="108997"/>
              </a:lnSpc>
              <a:spcBef>
                <a:spcPts val="0"/>
              </a:spcBef>
              <a:spcAft>
                <a:spcPts val="0"/>
              </a:spcAft>
              <a:buNone/>
            </a:pPr>
            <a:r>
              <a:rPr b="1" i="0" lang="en-US" sz="6835" u="none" cap="none" strike="noStrike">
                <a:solidFill>
                  <a:srgbClr val="FFFFFF"/>
                </a:solidFill>
                <a:latin typeface="Roboto"/>
                <a:ea typeface="Roboto"/>
                <a:cs typeface="Roboto"/>
                <a:sym typeface="Roboto"/>
              </a:rPr>
              <a:t>Kiến trúc HBase</a:t>
            </a:r>
            <a:endParaRPr/>
          </a:p>
        </p:txBody>
      </p:sp>
      <p:sp>
        <p:nvSpPr>
          <p:cNvPr id="337" name="Google Shape;337;p15"/>
          <p:cNvSpPr/>
          <p:nvPr/>
        </p:nvSpPr>
        <p:spPr>
          <a:xfrm>
            <a:off x="943882" y="3882388"/>
            <a:ext cx="482854" cy="482854"/>
          </a:xfrm>
          <a:custGeom>
            <a:rect b="b" l="l" r="r" t="t"/>
            <a:pathLst>
              <a:path extrusionOk="0" h="482854" w="482854">
                <a:moveTo>
                  <a:pt x="0" y="0"/>
                </a:moveTo>
                <a:lnTo>
                  <a:pt x="482854" y="0"/>
                </a:lnTo>
                <a:lnTo>
                  <a:pt x="482854" y="482854"/>
                </a:lnTo>
                <a:lnTo>
                  <a:pt x="0" y="482854"/>
                </a:lnTo>
                <a:lnTo>
                  <a:pt x="0" y="0"/>
                </a:lnTo>
                <a:close/>
              </a:path>
            </a:pathLst>
          </a:custGeom>
          <a:blipFill rotWithShape="1">
            <a:blip r:embed="rId4">
              <a:alphaModFix/>
            </a:blip>
            <a:stretch>
              <a:fillRect b="0" l="0" r="0" t="0"/>
            </a:stretch>
          </a:blipFill>
          <a:ln>
            <a:noFill/>
          </a:ln>
        </p:spPr>
      </p:sp>
      <p:sp>
        <p:nvSpPr>
          <p:cNvPr id="338" name="Google Shape;338;p15"/>
          <p:cNvSpPr/>
          <p:nvPr/>
        </p:nvSpPr>
        <p:spPr>
          <a:xfrm>
            <a:off x="16594640" y="5373790"/>
            <a:ext cx="4099972" cy="3802724"/>
          </a:xfrm>
          <a:custGeom>
            <a:rect b="b" l="l" r="r" t="t"/>
            <a:pathLst>
              <a:path extrusionOk="0" h="3802724" w="4099972">
                <a:moveTo>
                  <a:pt x="0" y="0"/>
                </a:moveTo>
                <a:lnTo>
                  <a:pt x="4099972" y="0"/>
                </a:lnTo>
                <a:lnTo>
                  <a:pt x="4099972" y="3802724"/>
                </a:lnTo>
                <a:lnTo>
                  <a:pt x="0" y="3802724"/>
                </a:lnTo>
                <a:lnTo>
                  <a:pt x="0" y="0"/>
                </a:lnTo>
                <a:close/>
              </a:path>
            </a:pathLst>
          </a:custGeom>
          <a:blipFill rotWithShape="1">
            <a:blip r:embed="rId5">
              <a:alphaModFix amt="51000"/>
            </a:blip>
            <a:stretch>
              <a:fillRect b="0" l="0" r="0" t="0"/>
            </a:stretch>
          </a:blipFill>
          <a:ln>
            <a:noFill/>
          </a:ln>
        </p:spPr>
      </p:sp>
      <p:sp>
        <p:nvSpPr>
          <p:cNvPr id="339" name="Google Shape;339;p15"/>
          <p:cNvSpPr/>
          <p:nvPr/>
        </p:nvSpPr>
        <p:spPr>
          <a:xfrm>
            <a:off x="16715578" y="1028700"/>
            <a:ext cx="834958" cy="846993"/>
          </a:xfrm>
          <a:custGeom>
            <a:rect b="b" l="l" r="r" t="t"/>
            <a:pathLst>
              <a:path extrusionOk="0" h="846993" w="834958">
                <a:moveTo>
                  <a:pt x="0" y="0"/>
                </a:moveTo>
                <a:lnTo>
                  <a:pt x="834957" y="0"/>
                </a:lnTo>
                <a:lnTo>
                  <a:pt x="834957" y="846993"/>
                </a:lnTo>
                <a:lnTo>
                  <a:pt x="0" y="846993"/>
                </a:lnTo>
                <a:lnTo>
                  <a:pt x="0" y="0"/>
                </a:lnTo>
                <a:close/>
              </a:path>
            </a:pathLst>
          </a:custGeom>
          <a:blipFill rotWithShape="1">
            <a:blip r:embed="rId6">
              <a:alphaModFix/>
            </a:blip>
            <a:stretch>
              <a:fillRect b="0" l="0" r="0" t="0"/>
            </a:stretch>
          </a:blipFill>
          <a:ln>
            <a:noFill/>
          </a:ln>
        </p:spPr>
      </p:sp>
      <p:sp>
        <p:nvSpPr>
          <p:cNvPr id="340" name="Google Shape;340;p15"/>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99B3FC"/>
                </a:solidFill>
                <a:latin typeface="Roboto"/>
                <a:ea typeface="Roboto"/>
                <a:cs typeface="Roboto"/>
                <a:sym typeface="Roboto"/>
              </a:rPr>
              <a:t>15</a:t>
            </a:r>
            <a:endParaRPr/>
          </a:p>
        </p:txBody>
      </p:sp>
      <p:sp>
        <p:nvSpPr>
          <p:cNvPr id="341" name="Google Shape;341;p15"/>
          <p:cNvSpPr txBox="1"/>
          <p:nvPr/>
        </p:nvSpPr>
        <p:spPr>
          <a:xfrm>
            <a:off x="1623274" y="3844288"/>
            <a:ext cx="10710660" cy="519938"/>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None/>
            </a:pPr>
            <a:r>
              <a:rPr b="1" i="0" lang="en-US" sz="3200" u="none" cap="none" strike="noStrike">
                <a:solidFill>
                  <a:srgbClr val="606060"/>
                </a:solidFill>
                <a:latin typeface="Roboto"/>
                <a:ea typeface="Roboto"/>
                <a:cs typeface="Roboto"/>
                <a:sym typeface="Roboto"/>
              </a:rPr>
              <a:t>Zookeeper</a:t>
            </a:r>
            <a:endParaRPr/>
          </a:p>
        </p:txBody>
      </p:sp>
      <p:grpSp>
        <p:nvGrpSpPr>
          <p:cNvPr id="342" name="Google Shape;342;p15"/>
          <p:cNvGrpSpPr/>
          <p:nvPr/>
        </p:nvGrpSpPr>
        <p:grpSpPr>
          <a:xfrm>
            <a:off x="1107004" y="4704207"/>
            <a:ext cx="16152296" cy="969645"/>
            <a:chOff x="0" y="-38100"/>
            <a:chExt cx="21536394" cy="1292860"/>
          </a:xfrm>
        </p:grpSpPr>
        <p:sp>
          <p:nvSpPr>
            <p:cNvPr id="343" name="Google Shape;343;p15"/>
            <p:cNvSpPr/>
            <p:nvPr/>
          </p:nvSpPr>
          <p:spPr>
            <a:xfrm>
              <a:off x="0" y="130001"/>
              <a:ext cx="417623" cy="417623"/>
            </a:xfrm>
            <a:custGeom>
              <a:rect b="b" l="l" r="r" t="t"/>
              <a:pathLst>
                <a:path extrusionOk="0" h="417623" w="417623">
                  <a:moveTo>
                    <a:pt x="0" y="0"/>
                  </a:moveTo>
                  <a:lnTo>
                    <a:pt x="417623" y="0"/>
                  </a:lnTo>
                  <a:lnTo>
                    <a:pt x="417623" y="417623"/>
                  </a:lnTo>
                  <a:lnTo>
                    <a:pt x="0" y="417623"/>
                  </a:lnTo>
                  <a:lnTo>
                    <a:pt x="0" y="0"/>
                  </a:lnTo>
                  <a:close/>
                </a:path>
              </a:pathLst>
            </a:custGeom>
            <a:blipFill rotWithShape="1">
              <a:blip r:embed="rId7">
                <a:alphaModFix/>
              </a:blip>
              <a:stretch>
                <a:fillRect b="0" l="0" r="0" t="0"/>
              </a:stretch>
            </a:blipFill>
            <a:ln>
              <a:noFill/>
            </a:ln>
          </p:spPr>
        </p:sp>
        <p:sp>
          <p:nvSpPr>
            <p:cNvPr id="344" name="Google Shape;344;p15"/>
            <p:cNvSpPr txBox="1"/>
            <p:nvPr/>
          </p:nvSpPr>
          <p:spPr>
            <a:xfrm>
              <a:off x="619264" y="-38100"/>
              <a:ext cx="20917130" cy="1292860"/>
            </a:xfrm>
            <a:prstGeom prst="rect">
              <a:avLst/>
            </a:prstGeom>
            <a:noFill/>
            <a:ln>
              <a:noFill/>
            </a:ln>
          </p:spPr>
          <p:txBody>
            <a:bodyPr anchorCtr="0" anchor="t" bIns="0" lIns="0" spcFirstLastPara="1" rIns="0" wrap="square" tIns="0">
              <a:spAutoFit/>
            </a:bodyPr>
            <a:lstStyle/>
            <a:p>
              <a:pPr indent="0" lvl="0" marL="0" marR="0" rtl="0" algn="just">
                <a:lnSpc>
                  <a:spcPct val="128000"/>
                </a:lnSpc>
                <a:spcBef>
                  <a:spcPts val="0"/>
                </a:spcBef>
                <a:spcAft>
                  <a:spcPts val="0"/>
                </a:spcAft>
                <a:buNone/>
              </a:pPr>
              <a:r>
                <a:rPr b="1" i="0" lang="en-US" sz="3000" u="none" cap="none" strike="noStrike">
                  <a:solidFill>
                    <a:srgbClr val="000000"/>
                  </a:solidFill>
                  <a:latin typeface="Roboto"/>
                  <a:ea typeface="Roboto"/>
                  <a:cs typeface="Roboto"/>
                  <a:sym typeface="Roboto"/>
                </a:rPr>
                <a:t>ZooKeeper </a:t>
              </a:r>
              <a:r>
                <a:rPr b="0" i="0" lang="en-US" sz="3000" u="none" cap="none" strike="noStrike">
                  <a:solidFill>
                    <a:srgbClr val="000000"/>
                  </a:solidFill>
                  <a:latin typeface="Roboto"/>
                  <a:ea typeface="Roboto"/>
                  <a:cs typeface="Roboto"/>
                  <a:sym typeface="Roboto"/>
                </a:rPr>
                <a:t>là trung tâm điều khiển của HBase, nó mang nhiệm vụ quan trọng là duy trì những thông tin cấu hình, cung cấp cơ chế đồng bộ phân tán cho toàn cơ sở dữ liệu.</a:t>
              </a:r>
              <a:endParaRPr/>
            </a:p>
          </p:txBody>
        </p:sp>
      </p:grpSp>
      <p:grpSp>
        <p:nvGrpSpPr>
          <p:cNvPr id="345" name="Google Shape;345;p15"/>
          <p:cNvGrpSpPr/>
          <p:nvPr/>
        </p:nvGrpSpPr>
        <p:grpSpPr>
          <a:xfrm>
            <a:off x="1107004" y="6016752"/>
            <a:ext cx="16152296" cy="969645"/>
            <a:chOff x="0" y="-38100"/>
            <a:chExt cx="21536394" cy="1292860"/>
          </a:xfrm>
        </p:grpSpPr>
        <p:sp>
          <p:nvSpPr>
            <p:cNvPr id="346" name="Google Shape;346;p15"/>
            <p:cNvSpPr/>
            <p:nvPr/>
          </p:nvSpPr>
          <p:spPr>
            <a:xfrm>
              <a:off x="0" y="130001"/>
              <a:ext cx="417623" cy="417623"/>
            </a:xfrm>
            <a:custGeom>
              <a:rect b="b" l="l" r="r" t="t"/>
              <a:pathLst>
                <a:path extrusionOk="0" h="417623" w="417623">
                  <a:moveTo>
                    <a:pt x="0" y="0"/>
                  </a:moveTo>
                  <a:lnTo>
                    <a:pt x="417623" y="0"/>
                  </a:lnTo>
                  <a:lnTo>
                    <a:pt x="417623" y="417623"/>
                  </a:lnTo>
                  <a:lnTo>
                    <a:pt x="0" y="417623"/>
                  </a:lnTo>
                  <a:lnTo>
                    <a:pt x="0" y="0"/>
                  </a:lnTo>
                  <a:close/>
                </a:path>
              </a:pathLst>
            </a:custGeom>
            <a:blipFill rotWithShape="1">
              <a:blip r:embed="rId7">
                <a:alphaModFix/>
              </a:blip>
              <a:stretch>
                <a:fillRect b="0" l="0" r="0" t="0"/>
              </a:stretch>
            </a:blipFill>
            <a:ln>
              <a:noFill/>
            </a:ln>
          </p:spPr>
        </p:sp>
        <p:sp>
          <p:nvSpPr>
            <p:cNvPr id="347" name="Google Shape;347;p15"/>
            <p:cNvSpPr txBox="1"/>
            <p:nvPr/>
          </p:nvSpPr>
          <p:spPr>
            <a:xfrm>
              <a:off x="619264" y="-38100"/>
              <a:ext cx="20917130" cy="1292860"/>
            </a:xfrm>
            <a:prstGeom prst="rect">
              <a:avLst/>
            </a:prstGeom>
            <a:noFill/>
            <a:ln>
              <a:noFill/>
            </a:ln>
          </p:spPr>
          <p:txBody>
            <a:bodyPr anchorCtr="0" anchor="t" bIns="0" lIns="0" spcFirstLastPara="1" rIns="0" wrap="square" tIns="0">
              <a:spAutoFit/>
            </a:bodyPr>
            <a:lstStyle/>
            <a:p>
              <a:pPr indent="0" lvl="0" marL="0" marR="0" rtl="0" algn="just">
                <a:lnSpc>
                  <a:spcPct val="128000"/>
                </a:lnSpc>
                <a:spcBef>
                  <a:spcPts val="0"/>
                </a:spcBef>
                <a:spcAft>
                  <a:spcPts val="0"/>
                </a:spcAft>
                <a:buNone/>
              </a:pPr>
              <a:r>
                <a:rPr b="0" i="0" lang="en-US" sz="3000" u="none" cap="none" strike="noStrike">
                  <a:solidFill>
                    <a:srgbClr val="000000"/>
                  </a:solidFill>
                  <a:latin typeface="Roboto"/>
                  <a:ea typeface="Roboto"/>
                  <a:cs typeface="Roboto"/>
                  <a:sym typeface="Roboto"/>
                </a:rPr>
                <a:t>Nếu Client muốn giao tiếp với Regions thì phải thông qua </a:t>
              </a:r>
              <a:r>
                <a:rPr b="1" i="0" lang="en-US" sz="3000" u="none" cap="none" strike="noStrike">
                  <a:solidFill>
                    <a:srgbClr val="000000"/>
                  </a:solidFill>
                  <a:latin typeface="Roboto"/>
                  <a:ea typeface="Roboto"/>
                  <a:cs typeface="Roboto"/>
                  <a:sym typeface="Roboto"/>
                </a:rPr>
                <a:t>ZooKeeper </a:t>
              </a:r>
              <a:r>
                <a:rPr b="0" i="0" lang="en-US" sz="3000" u="none" cap="none" strike="noStrike">
                  <a:solidFill>
                    <a:srgbClr val="000000"/>
                  </a:solidFill>
                  <a:latin typeface="Roboto"/>
                  <a:ea typeface="Roboto"/>
                  <a:cs typeface="Roboto"/>
                  <a:sym typeface="Roboto"/>
                </a:rPr>
                <a:t>trước, cụ thể của </a:t>
              </a:r>
              <a:r>
                <a:rPr b="1" i="0" lang="en-US" sz="3000" u="none" cap="none" strike="noStrike">
                  <a:solidFill>
                    <a:srgbClr val="000000"/>
                  </a:solidFill>
                  <a:latin typeface="Roboto"/>
                  <a:ea typeface="Roboto"/>
                  <a:cs typeface="Roboto"/>
                  <a:sym typeface="Roboto"/>
                </a:rPr>
                <a:t>ZooKeeper </a:t>
              </a:r>
              <a:r>
                <a:rPr b="0" i="0" lang="en-US" sz="3000" u="none" cap="none" strike="noStrike">
                  <a:solidFill>
                    <a:srgbClr val="000000"/>
                  </a:solidFill>
                  <a:latin typeface="Roboto"/>
                  <a:ea typeface="Roboto"/>
                  <a:cs typeface="Roboto"/>
                  <a:sym typeface="Roboto"/>
                </a:rPr>
                <a:t>như sau:</a:t>
              </a:r>
              <a:endParaRPr/>
            </a:p>
          </p:txBody>
        </p:sp>
      </p:grpSp>
      <p:sp>
        <p:nvSpPr>
          <p:cNvPr id="348" name="Google Shape;348;p15"/>
          <p:cNvSpPr txBox="1"/>
          <p:nvPr/>
        </p:nvSpPr>
        <p:spPr>
          <a:xfrm>
            <a:off x="1623274" y="7170377"/>
            <a:ext cx="6316385" cy="2391283"/>
          </a:xfrm>
          <a:prstGeom prst="rect">
            <a:avLst/>
          </a:prstGeom>
          <a:noFill/>
          <a:ln>
            <a:noFill/>
          </a:ln>
        </p:spPr>
        <p:txBody>
          <a:bodyPr anchorCtr="0" anchor="t" bIns="0" lIns="0" spcFirstLastPara="1" rIns="0" wrap="square" tIns="0">
            <a:spAutoFit/>
          </a:bodyPr>
          <a:lstStyle/>
          <a:p>
            <a:pPr indent="-345439" lvl="1" marL="690881" marR="0" rtl="0" algn="l">
              <a:lnSpc>
                <a:spcPct val="148000"/>
              </a:lnSpc>
              <a:spcBef>
                <a:spcPts val="0"/>
              </a:spcBef>
              <a:spcAft>
                <a:spcPts val="0"/>
              </a:spcAft>
              <a:buClr>
                <a:srgbClr val="000000"/>
              </a:buClr>
              <a:buSzPts val="3200"/>
              <a:buFont typeface="Arial"/>
              <a:buChar char="•"/>
            </a:pPr>
            <a:r>
              <a:rPr b="0" i="0" lang="en-US" sz="3200" u="none" cap="none" strike="noStrike">
                <a:solidFill>
                  <a:srgbClr val="000000"/>
                </a:solidFill>
                <a:latin typeface="Roboto"/>
                <a:ea typeface="Roboto"/>
                <a:cs typeface="Roboto"/>
                <a:sym typeface="Roboto"/>
              </a:rPr>
              <a:t>Quản lý các Regions</a:t>
            </a:r>
            <a:endParaRPr/>
          </a:p>
          <a:p>
            <a:pPr indent="-345439" lvl="1" marL="690881" marR="0" rtl="0" algn="l">
              <a:lnSpc>
                <a:spcPct val="148000"/>
              </a:lnSpc>
              <a:spcBef>
                <a:spcPts val="0"/>
              </a:spcBef>
              <a:spcAft>
                <a:spcPts val="0"/>
              </a:spcAft>
              <a:buClr>
                <a:srgbClr val="000000"/>
              </a:buClr>
              <a:buSzPts val="3200"/>
              <a:buFont typeface="Arial"/>
              <a:buChar char="•"/>
            </a:pPr>
            <a:r>
              <a:rPr b="0" i="0" lang="en-US" sz="3200" u="none" cap="none" strike="noStrike">
                <a:solidFill>
                  <a:srgbClr val="000000"/>
                </a:solidFill>
                <a:latin typeface="Roboto"/>
                <a:ea typeface="Roboto"/>
                <a:cs typeface="Roboto"/>
                <a:sym typeface="Roboto"/>
              </a:rPr>
              <a:t>Phân phối các Regions tự động</a:t>
            </a:r>
            <a:endParaRPr/>
          </a:p>
          <a:p>
            <a:pPr indent="-345439" lvl="1" marL="690881" marR="0" rtl="0" algn="l">
              <a:lnSpc>
                <a:spcPct val="148000"/>
              </a:lnSpc>
              <a:spcBef>
                <a:spcPts val="0"/>
              </a:spcBef>
              <a:spcAft>
                <a:spcPts val="0"/>
              </a:spcAft>
              <a:buClr>
                <a:srgbClr val="000000"/>
              </a:buClr>
              <a:buSzPts val="3200"/>
              <a:buFont typeface="Arial"/>
              <a:buChar char="•"/>
            </a:pPr>
            <a:r>
              <a:rPr b="0" i="0" lang="en-US" sz="3200" u="none" cap="none" strike="noStrike">
                <a:solidFill>
                  <a:srgbClr val="000000"/>
                </a:solidFill>
                <a:latin typeface="Roboto"/>
                <a:ea typeface="Roboto"/>
                <a:cs typeface="Roboto"/>
                <a:sym typeface="Roboto"/>
              </a:rPr>
              <a:t>Nhận các lệnh DML</a:t>
            </a:r>
            <a:endParaRPr/>
          </a:p>
          <a:p>
            <a:pPr indent="-345439" lvl="1" marL="690881" marR="0" rtl="0" algn="l">
              <a:lnSpc>
                <a:spcPct val="148000"/>
              </a:lnSpc>
              <a:spcBef>
                <a:spcPts val="0"/>
              </a:spcBef>
              <a:spcAft>
                <a:spcPts val="0"/>
              </a:spcAft>
              <a:buClr>
                <a:srgbClr val="000000"/>
              </a:buClr>
              <a:buSzPts val="3200"/>
              <a:buFont typeface="Arial"/>
              <a:buChar char="•"/>
            </a:pPr>
            <a:r>
              <a:rPr b="0" i="0" lang="en-US" sz="3200" u="none" cap="none" strike="noStrike">
                <a:solidFill>
                  <a:srgbClr val="000000"/>
                </a:solidFill>
                <a:latin typeface="Roboto"/>
                <a:ea typeface="Roboto"/>
                <a:cs typeface="Roboto"/>
                <a:sym typeface="Roboto"/>
              </a:rPr>
              <a:t>Liên lạc trực tiếp với client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16"/>
          <p:cNvSpPr/>
          <p:nvPr/>
        </p:nvSpPr>
        <p:spPr>
          <a:xfrm rot="5400000">
            <a:off x="4921568" y="-3086270"/>
            <a:ext cx="8444864" cy="18288000"/>
          </a:xfrm>
          <a:custGeom>
            <a:rect b="b" l="l" r="r" t="t"/>
            <a:pathLst>
              <a:path extrusionOk="0" h="18288000" w="8444864">
                <a:moveTo>
                  <a:pt x="0" y="0"/>
                </a:moveTo>
                <a:lnTo>
                  <a:pt x="8444864" y="0"/>
                </a:lnTo>
                <a:lnTo>
                  <a:pt x="8444864" y="18288000"/>
                </a:lnTo>
                <a:lnTo>
                  <a:pt x="0" y="18288000"/>
                </a:lnTo>
                <a:lnTo>
                  <a:pt x="0" y="0"/>
                </a:lnTo>
                <a:close/>
              </a:path>
            </a:pathLst>
          </a:custGeom>
          <a:blipFill rotWithShape="1">
            <a:blip r:embed="rId3">
              <a:alphaModFix/>
            </a:blip>
            <a:stretch>
              <a:fillRect b="-6384" l="-33874" r="-34136" t="-10064"/>
            </a:stretch>
          </a:blipFill>
          <a:ln>
            <a:noFill/>
          </a:ln>
        </p:spPr>
      </p:sp>
      <p:sp>
        <p:nvSpPr>
          <p:cNvPr id="354" name="Google Shape;354;p16"/>
          <p:cNvSpPr/>
          <p:nvPr/>
        </p:nvSpPr>
        <p:spPr>
          <a:xfrm>
            <a:off x="16526572" y="478201"/>
            <a:ext cx="1100998" cy="1100998"/>
          </a:xfrm>
          <a:custGeom>
            <a:rect b="b" l="l" r="r" t="t"/>
            <a:pathLst>
              <a:path extrusionOk="0" h="1100998" w="1100998">
                <a:moveTo>
                  <a:pt x="0" y="0"/>
                </a:moveTo>
                <a:lnTo>
                  <a:pt x="1100998" y="0"/>
                </a:lnTo>
                <a:lnTo>
                  <a:pt x="1100998" y="1100998"/>
                </a:lnTo>
                <a:lnTo>
                  <a:pt x="0" y="1100998"/>
                </a:lnTo>
                <a:lnTo>
                  <a:pt x="0" y="0"/>
                </a:lnTo>
                <a:close/>
              </a:path>
            </a:pathLst>
          </a:custGeom>
          <a:blipFill rotWithShape="1">
            <a:blip r:embed="rId4">
              <a:alphaModFix/>
            </a:blip>
            <a:stretch>
              <a:fillRect b="0" l="0" r="0" t="0"/>
            </a:stretch>
          </a:blipFill>
          <a:ln>
            <a:noFill/>
          </a:ln>
        </p:spPr>
      </p:sp>
      <p:sp>
        <p:nvSpPr>
          <p:cNvPr id="355" name="Google Shape;355;p16"/>
          <p:cNvSpPr/>
          <p:nvPr/>
        </p:nvSpPr>
        <p:spPr>
          <a:xfrm>
            <a:off x="12786317" y="-1628319"/>
            <a:ext cx="4099972" cy="3802724"/>
          </a:xfrm>
          <a:custGeom>
            <a:rect b="b" l="l" r="r" t="t"/>
            <a:pathLst>
              <a:path extrusionOk="0" h="3802724" w="4099972">
                <a:moveTo>
                  <a:pt x="0" y="0"/>
                </a:moveTo>
                <a:lnTo>
                  <a:pt x="4099972" y="0"/>
                </a:lnTo>
                <a:lnTo>
                  <a:pt x="4099972" y="3802724"/>
                </a:lnTo>
                <a:lnTo>
                  <a:pt x="0" y="3802724"/>
                </a:lnTo>
                <a:lnTo>
                  <a:pt x="0" y="0"/>
                </a:lnTo>
                <a:close/>
              </a:path>
            </a:pathLst>
          </a:custGeom>
          <a:blipFill rotWithShape="1">
            <a:blip r:embed="rId5">
              <a:alphaModFix amt="51000"/>
            </a:blip>
            <a:stretch>
              <a:fillRect b="0" l="0" r="0" t="0"/>
            </a:stretch>
          </a:blipFill>
          <a:ln>
            <a:noFill/>
          </a:ln>
        </p:spPr>
      </p:sp>
      <p:sp>
        <p:nvSpPr>
          <p:cNvPr id="356" name="Google Shape;356;p16"/>
          <p:cNvSpPr/>
          <p:nvPr/>
        </p:nvSpPr>
        <p:spPr>
          <a:xfrm>
            <a:off x="1028700" y="-752904"/>
            <a:ext cx="1920867" cy="1781604"/>
          </a:xfrm>
          <a:custGeom>
            <a:rect b="b" l="l" r="r" t="t"/>
            <a:pathLst>
              <a:path extrusionOk="0" h="1781604" w="1920867">
                <a:moveTo>
                  <a:pt x="0" y="0"/>
                </a:moveTo>
                <a:lnTo>
                  <a:pt x="1920867" y="0"/>
                </a:lnTo>
                <a:lnTo>
                  <a:pt x="1920867" y="1781604"/>
                </a:lnTo>
                <a:lnTo>
                  <a:pt x="0" y="1781604"/>
                </a:lnTo>
                <a:lnTo>
                  <a:pt x="0" y="0"/>
                </a:lnTo>
                <a:close/>
              </a:path>
            </a:pathLst>
          </a:custGeom>
          <a:blipFill rotWithShape="1">
            <a:blip r:embed="rId5">
              <a:alphaModFix amt="51000"/>
            </a:blip>
            <a:stretch>
              <a:fillRect b="0" l="0" r="0" t="0"/>
            </a:stretch>
          </a:blipFill>
          <a:ln>
            <a:noFill/>
          </a:ln>
        </p:spPr>
      </p:sp>
      <p:sp>
        <p:nvSpPr>
          <p:cNvPr id="357" name="Google Shape;357;p16"/>
          <p:cNvSpPr/>
          <p:nvPr/>
        </p:nvSpPr>
        <p:spPr>
          <a:xfrm>
            <a:off x="449614" y="543019"/>
            <a:ext cx="834958" cy="846993"/>
          </a:xfrm>
          <a:custGeom>
            <a:rect b="b" l="l" r="r" t="t"/>
            <a:pathLst>
              <a:path extrusionOk="0" h="846993" w="834958">
                <a:moveTo>
                  <a:pt x="0" y="0"/>
                </a:moveTo>
                <a:lnTo>
                  <a:pt x="834958" y="0"/>
                </a:lnTo>
                <a:lnTo>
                  <a:pt x="834958" y="846993"/>
                </a:lnTo>
                <a:lnTo>
                  <a:pt x="0" y="846993"/>
                </a:lnTo>
                <a:lnTo>
                  <a:pt x="0" y="0"/>
                </a:lnTo>
                <a:close/>
              </a:path>
            </a:pathLst>
          </a:custGeom>
          <a:blipFill rotWithShape="1">
            <a:blip r:embed="rId6">
              <a:alphaModFix/>
            </a:blip>
            <a:stretch>
              <a:fillRect b="0" l="0" r="0" t="0"/>
            </a:stretch>
          </a:blipFill>
          <a:ln>
            <a:noFill/>
          </a:ln>
        </p:spPr>
      </p:sp>
      <p:sp>
        <p:nvSpPr>
          <p:cNvPr id="358" name="Google Shape;358;p16"/>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FFFFFF"/>
                </a:solidFill>
                <a:latin typeface="Roboto"/>
                <a:ea typeface="Roboto"/>
                <a:cs typeface="Roboto"/>
                <a:sym typeface="Roboto"/>
              </a:rPr>
              <a:t>18</a:t>
            </a:r>
            <a:endParaRPr/>
          </a:p>
        </p:txBody>
      </p:sp>
      <p:sp>
        <p:nvSpPr>
          <p:cNvPr id="359" name="Google Shape;359;p16"/>
          <p:cNvSpPr txBox="1"/>
          <p:nvPr/>
        </p:nvSpPr>
        <p:spPr>
          <a:xfrm>
            <a:off x="1693238" y="698500"/>
            <a:ext cx="12875248" cy="708025"/>
          </a:xfrm>
          <a:prstGeom prst="rect">
            <a:avLst/>
          </a:prstGeom>
          <a:noFill/>
          <a:ln>
            <a:noFill/>
          </a:ln>
        </p:spPr>
        <p:txBody>
          <a:bodyPr anchorCtr="0" anchor="t" bIns="0" lIns="0" spcFirstLastPara="1" rIns="0" wrap="square" tIns="0">
            <a:spAutoFit/>
          </a:bodyPr>
          <a:lstStyle/>
          <a:p>
            <a:pPr indent="0" lvl="0" marL="0" marR="0" rtl="0" algn="l">
              <a:lnSpc>
                <a:spcPct val="109000"/>
              </a:lnSpc>
              <a:spcBef>
                <a:spcPts val="0"/>
              </a:spcBef>
              <a:spcAft>
                <a:spcPts val="0"/>
              </a:spcAft>
              <a:buNone/>
            </a:pPr>
            <a:r>
              <a:rPr b="1" i="0" lang="en-US" sz="5000" u="none" cap="none" strike="noStrike">
                <a:solidFill>
                  <a:srgbClr val="99B3FC"/>
                </a:solidFill>
                <a:latin typeface="Roboto"/>
                <a:ea typeface="Roboto"/>
                <a:cs typeface="Roboto"/>
                <a:sym typeface="Roboto"/>
              </a:rPr>
              <a:t> NGÔN NGỮ THAO TÁC VỚI DỮ LIỆU</a:t>
            </a:r>
            <a:endParaRPr/>
          </a:p>
        </p:txBody>
      </p:sp>
      <p:sp>
        <p:nvSpPr>
          <p:cNvPr id="360" name="Google Shape;360;p16"/>
          <p:cNvSpPr txBox="1"/>
          <p:nvPr/>
        </p:nvSpPr>
        <p:spPr>
          <a:xfrm>
            <a:off x="2024112" y="2423128"/>
            <a:ext cx="7538085" cy="519938"/>
          </a:xfrm>
          <a:prstGeom prst="rect">
            <a:avLst/>
          </a:prstGeom>
          <a:noFill/>
          <a:ln>
            <a:noFill/>
          </a:ln>
        </p:spPr>
        <p:txBody>
          <a:bodyPr anchorCtr="0" anchor="t" bIns="0" lIns="0" spcFirstLastPara="1" rIns="0" wrap="square" tIns="0">
            <a:spAutoFit/>
          </a:bodyPr>
          <a:lstStyle/>
          <a:p>
            <a:pPr indent="0" lvl="0" marL="0" marR="0" rtl="0" algn="ctr">
              <a:lnSpc>
                <a:spcPct val="128008"/>
              </a:lnSpc>
              <a:spcBef>
                <a:spcPts val="0"/>
              </a:spcBef>
              <a:spcAft>
                <a:spcPts val="0"/>
              </a:spcAft>
              <a:buNone/>
            </a:pPr>
            <a:r>
              <a:rPr b="1" i="0" lang="en-US" sz="3199" u="none" cap="none" strike="noStrike">
                <a:solidFill>
                  <a:srgbClr val="FFFFFF"/>
                </a:solidFill>
                <a:latin typeface="Roboto"/>
                <a:ea typeface="Roboto"/>
                <a:cs typeface="Roboto"/>
                <a:sym typeface="Roboto"/>
              </a:rPr>
              <a:t>Một số lệnh thao tác cơ bản trong HBase:</a:t>
            </a:r>
            <a:endParaRPr/>
          </a:p>
        </p:txBody>
      </p:sp>
      <p:sp>
        <p:nvSpPr>
          <p:cNvPr id="361" name="Google Shape;361;p16"/>
          <p:cNvSpPr/>
          <p:nvPr/>
        </p:nvSpPr>
        <p:spPr>
          <a:xfrm>
            <a:off x="867093" y="2461228"/>
            <a:ext cx="482854" cy="482854"/>
          </a:xfrm>
          <a:custGeom>
            <a:rect b="b" l="l" r="r" t="t"/>
            <a:pathLst>
              <a:path extrusionOk="0" h="482854" w="482854">
                <a:moveTo>
                  <a:pt x="0" y="0"/>
                </a:moveTo>
                <a:lnTo>
                  <a:pt x="482854" y="0"/>
                </a:lnTo>
                <a:lnTo>
                  <a:pt x="482854" y="482854"/>
                </a:lnTo>
                <a:lnTo>
                  <a:pt x="0" y="482854"/>
                </a:lnTo>
                <a:lnTo>
                  <a:pt x="0" y="0"/>
                </a:lnTo>
                <a:close/>
              </a:path>
            </a:pathLst>
          </a:custGeom>
          <a:blipFill rotWithShape="1">
            <a:blip r:embed="rId4">
              <a:alphaModFix/>
            </a:blip>
            <a:stretch>
              <a:fillRect b="0" l="0" r="0" t="0"/>
            </a:stretch>
          </a:blipFill>
          <a:ln>
            <a:noFill/>
          </a:ln>
        </p:spPr>
      </p:sp>
      <p:sp>
        <p:nvSpPr>
          <p:cNvPr id="362" name="Google Shape;362;p16"/>
          <p:cNvSpPr txBox="1"/>
          <p:nvPr/>
        </p:nvSpPr>
        <p:spPr>
          <a:xfrm>
            <a:off x="2161987" y="3288495"/>
            <a:ext cx="3728680" cy="519938"/>
          </a:xfrm>
          <a:prstGeom prst="rect">
            <a:avLst/>
          </a:prstGeom>
          <a:noFill/>
          <a:ln>
            <a:noFill/>
          </a:ln>
        </p:spPr>
        <p:txBody>
          <a:bodyPr anchorCtr="0" anchor="t" bIns="0" lIns="0" spcFirstLastPara="1" rIns="0" wrap="square" tIns="0">
            <a:spAutoFit/>
          </a:bodyPr>
          <a:lstStyle/>
          <a:p>
            <a:pPr indent="0" lvl="0" marL="0" marR="0" rtl="0" algn="ctr">
              <a:lnSpc>
                <a:spcPct val="128000"/>
              </a:lnSpc>
              <a:spcBef>
                <a:spcPts val="0"/>
              </a:spcBef>
              <a:spcAft>
                <a:spcPts val="0"/>
              </a:spcAft>
              <a:buNone/>
            </a:pPr>
            <a:r>
              <a:rPr b="1" i="0" lang="en-US" sz="3200" u="none" cap="none" strike="noStrike">
                <a:solidFill>
                  <a:srgbClr val="F6F6F6"/>
                </a:solidFill>
                <a:latin typeface="Roboto"/>
                <a:ea typeface="Roboto"/>
                <a:cs typeface="Roboto"/>
                <a:sym typeface="Roboto"/>
              </a:rPr>
              <a:t>create</a:t>
            </a:r>
            <a:r>
              <a:rPr b="0" i="0" lang="en-US" sz="3200" u="none" cap="none" strike="noStrike">
                <a:solidFill>
                  <a:srgbClr val="F6F6F6"/>
                </a:solidFill>
                <a:latin typeface="Roboto"/>
                <a:ea typeface="Roboto"/>
                <a:cs typeface="Roboto"/>
                <a:sym typeface="Roboto"/>
              </a:rPr>
              <a:t>: tạo bảng mới</a:t>
            </a:r>
            <a:endParaRPr/>
          </a:p>
        </p:txBody>
      </p:sp>
      <p:sp>
        <p:nvSpPr>
          <p:cNvPr id="363" name="Google Shape;363;p16"/>
          <p:cNvSpPr txBox="1"/>
          <p:nvPr/>
        </p:nvSpPr>
        <p:spPr>
          <a:xfrm>
            <a:off x="2203301" y="4534873"/>
            <a:ext cx="5741551" cy="519938"/>
          </a:xfrm>
          <a:prstGeom prst="rect">
            <a:avLst/>
          </a:prstGeom>
          <a:noFill/>
          <a:ln>
            <a:noFill/>
          </a:ln>
        </p:spPr>
        <p:txBody>
          <a:bodyPr anchorCtr="0" anchor="t" bIns="0" lIns="0" spcFirstLastPara="1" rIns="0" wrap="square" tIns="0">
            <a:spAutoFit/>
          </a:bodyPr>
          <a:lstStyle/>
          <a:p>
            <a:pPr indent="0" lvl="0" marL="0" marR="0" rtl="0" algn="ctr">
              <a:lnSpc>
                <a:spcPct val="128000"/>
              </a:lnSpc>
              <a:spcBef>
                <a:spcPts val="0"/>
              </a:spcBef>
              <a:spcAft>
                <a:spcPts val="0"/>
              </a:spcAft>
              <a:buNone/>
            </a:pPr>
            <a:r>
              <a:rPr b="1" i="0" lang="en-US" sz="3200" u="none" cap="none" strike="noStrike">
                <a:solidFill>
                  <a:srgbClr val="F6F6F6"/>
                </a:solidFill>
                <a:latin typeface="Roboto"/>
                <a:ea typeface="Roboto"/>
                <a:cs typeface="Roboto"/>
                <a:sym typeface="Roboto"/>
              </a:rPr>
              <a:t>describe: </a:t>
            </a:r>
            <a:r>
              <a:rPr b="0" i="0" lang="en-US" sz="3200" u="none" cap="none" strike="noStrike">
                <a:solidFill>
                  <a:srgbClr val="F6F6F6"/>
                </a:solidFill>
                <a:latin typeface="Roboto"/>
                <a:ea typeface="Roboto"/>
                <a:cs typeface="Roboto"/>
                <a:sym typeface="Roboto"/>
              </a:rPr>
              <a:t>mô tả thuộc tính bảng</a:t>
            </a:r>
            <a:endParaRPr/>
          </a:p>
        </p:txBody>
      </p:sp>
      <p:grpSp>
        <p:nvGrpSpPr>
          <p:cNvPr id="364" name="Google Shape;364;p16"/>
          <p:cNvGrpSpPr/>
          <p:nvPr/>
        </p:nvGrpSpPr>
        <p:grpSpPr>
          <a:xfrm>
            <a:off x="2213127" y="3950324"/>
            <a:ext cx="12494723" cy="432149"/>
            <a:chOff x="0" y="-28575"/>
            <a:chExt cx="16659630" cy="576199"/>
          </a:xfrm>
        </p:grpSpPr>
        <p:sp>
          <p:nvSpPr>
            <p:cNvPr id="365" name="Google Shape;365;p16"/>
            <p:cNvSpPr txBox="1"/>
            <p:nvPr/>
          </p:nvSpPr>
          <p:spPr>
            <a:xfrm>
              <a:off x="479342" y="-28575"/>
              <a:ext cx="16180288" cy="576199"/>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None/>
              </a:pPr>
              <a:r>
                <a:rPr b="1" i="0" lang="en-US" sz="2700" u="none" cap="none" strike="noStrike">
                  <a:solidFill>
                    <a:srgbClr val="FFFFFF"/>
                  </a:solidFill>
                  <a:latin typeface="Roboto"/>
                  <a:ea typeface="Roboto"/>
                  <a:cs typeface="Roboto"/>
                  <a:sym typeface="Roboto"/>
                </a:rPr>
                <a:t>CREATE '</a:t>
              </a:r>
              <a:r>
                <a:rPr b="1" i="0" lang="en-US" sz="2700" u="none" cap="none" strike="noStrike">
                  <a:solidFill>
                    <a:srgbClr val="B1FF6D"/>
                  </a:solidFill>
                  <a:latin typeface="Roboto"/>
                  <a:ea typeface="Roboto"/>
                  <a:cs typeface="Roboto"/>
                  <a:sym typeface="Roboto"/>
                </a:rPr>
                <a:t>TABLE_NAME</a:t>
              </a:r>
              <a:r>
                <a:rPr b="1" i="0" lang="en-US" sz="2700" u="none" cap="none" strike="noStrike">
                  <a:solidFill>
                    <a:srgbClr val="FFFFFF"/>
                  </a:solidFill>
                  <a:latin typeface="Roboto"/>
                  <a:ea typeface="Roboto"/>
                  <a:cs typeface="Roboto"/>
                  <a:sym typeface="Roboto"/>
                </a:rPr>
                <a:t>','</a:t>
              </a:r>
              <a:r>
                <a:rPr b="1" i="0" lang="en-US" sz="2700" u="none" cap="none" strike="noStrike">
                  <a:solidFill>
                    <a:srgbClr val="B1FF6D"/>
                  </a:solidFill>
                  <a:latin typeface="Roboto"/>
                  <a:ea typeface="Roboto"/>
                  <a:cs typeface="Roboto"/>
                  <a:sym typeface="Roboto"/>
                </a:rPr>
                <a:t>COLUMN_FAMILY1</a:t>
              </a:r>
              <a:r>
                <a:rPr b="1" i="0" lang="en-US" sz="2700" u="none" cap="none" strike="noStrike">
                  <a:solidFill>
                    <a:srgbClr val="FFFFFF"/>
                  </a:solidFill>
                  <a:latin typeface="Roboto"/>
                  <a:ea typeface="Roboto"/>
                  <a:cs typeface="Roboto"/>
                  <a:sym typeface="Roboto"/>
                </a:rPr>
                <a:t>, '</a:t>
              </a:r>
              <a:r>
                <a:rPr b="1" i="0" lang="en-US" sz="2700" u="none" cap="none" strike="noStrike">
                  <a:solidFill>
                    <a:srgbClr val="B1FF6D"/>
                  </a:solidFill>
                  <a:latin typeface="Roboto"/>
                  <a:ea typeface="Roboto"/>
                  <a:cs typeface="Roboto"/>
                  <a:sym typeface="Roboto"/>
                </a:rPr>
                <a:t>COLUMN_FAMILY2</a:t>
              </a:r>
              <a:r>
                <a:rPr b="1" i="0" lang="en-US" sz="2700" u="none" cap="none" strike="noStrike">
                  <a:solidFill>
                    <a:srgbClr val="FFFFFF"/>
                  </a:solidFill>
                  <a:latin typeface="Roboto"/>
                  <a:ea typeface="Roboto"/>
                  <a:cs typeface="Roboto"/>
                  <a:sym typeface="Roboto"/>
                </a:rPr>
                <a:t>', ...</a:t>
              </a:r>
              <a:endParaRPr/>
            </a:p>
          </p:txBody>
        </p:sp>
        <p:sp>
          <p:nvSpPr>
            <p:cNvPr id="366" name="Google Shape;366;p16"/>
            <p:cNvSpPr/>
            <p:nvPr/>
          </p:nvSpPr>
          <p:spPr>
            <a:xfrm>
              <a:off x="0" y="130979"/>
              <a:ext cx="321903" cy="321903"/>
            </a:xfrm>
            <a:custGeom>
              <a:rect b="b" l="l" r="r" t="t"/>
              <a:pathLst>
                <a:path extrusionOk="0" h="321903" w="321903">
                  <a:moveTo>
                    <a:pt x="0" y="0"/>
                  </a:moveTo>
                  <a:lnTo>
                    <a:pt x="321903" y="0"/>
                  </a:lnTo>
                  <a:lnTo>
                    <a:pt x="321903" y="321903"/>
                  </a:lnTo>
                  <a:lnTo>
                    <a:pt x="0" y="321903"/>
                  </a:lnTo>
                  <a:lnTo>
                    <a:pt x="0" y="0"/>
                  </a:lnTo>
                  <a:close/>
                </a:path>
              </a:pathLst>
            </a:custGeom>
            <a:blipFill rotWithShape="1">
              <a:blip r:embed="rId7">
                <a:alphaModFix/>
              </a:blip>
              <a:stretch>
                <a:fillRect b="0" l="0" r="0" t="0"/>
              </a:stretch>
            </a:blipFill>
            <a:ln>
              <a:noFill/>
            </a:ln>
          </p:spPr>
        </p:sp>
      </p:grpSp>
      <p:sp>
        <p:nvSpPr>
          <p:cNvPr id="367" name="Google Shape;367;p16"/>
          <p:cNvSpPr txBox="1"/>
          <p:nvPr/>
        </p:nvSpPr>
        <p:spPr>
          <a:xfrm>
            <a:off x="2102217" y="5778711"/>
            <a:ext cx="4807268" cy="519938"/>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None/>
            </a:pPr>
            <a:r>
              <a:rPr b="1" i="0" lang="en-US" sz="3200" u="none" cap="none" strike="noStrike">
                <a:solidFill>
                  <a:srgbClr val="F6F6F6"/>
                </a:solidFill>
                <a:latin typeface="Roboto"/>
                <a:ea typeface="Roboto"/>
                <a:cs typeface="Roboto"/>
                <a:sym typeface="Roboto"/>
              </a:rPr>
              <a:t>put:</a:t>
            </a:r>
            <a:r>
              <a:rPr b="0" i="0" lang="en-US" sz="3200" u="none" cap="none" strike="noStrike">
                <a:solidFill>
                  <a:srgbClr val="F6F6F6"/>
                </a:solidFill>
                <a:latin typeface="Roboto"/>
                <a:ea typeface="Roboto"/>
                <a:cs typeface="Roboto"/>
                <a:sym typeface="Roboto"/>
              </a:rPr>
              <a:t> thêm dữ liệu vào bảng</a:t>
            </a:r>
            <a:endParaRPr/>
          </a:p>
        </p:txBody>
      </p:sp>
      <p:grpSp>
        <p:nvGrpSpPr>
          <p:cNvPr id="368" name="Google Shape;368;p16"/>
          <p:cNvGrpSpPr/>
          <p:nvPr/>
        </p:nvGrpSpPr>
        <p:grpSpPr>
          <a:xfrm>
            <a:off x="2213127" y="5195305"/>
            <a:ext cx="15414445" cy="432149"/>
            <a:chOff x="0" y="-28575"/>
            <a:chExt cx="20552592" cy="576199"/>
          </a:xfrm>
        </p:grpSpPr>
        <p:sp>
          <p:nvSpPr>
            <p:cNvPr id="369" name="Google Shape;369;p16"/>
            <p:cNvSpPr txBox="1"/>
            <p:nvPr/>
          </p:nvSpPr>
          <p:spPr>
            <a:xfrm>
              <a:off x="479342" y="-28575"/>
              <a:ext cx="20073250" cy="576199"/>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None/>
              </a:pPr>
              <a:r>
                <a:rPr b="1" i="0" lang="en-US" sz="2700" u="none" cap="none" strike="noStrike">
                  <a:solidFill>
                    <a:srgbClr val="FFFFFF"/>
                  </a:solidFill>
                  <a:latin typeface="Roboto"/>
                  <a:ea typeface="Roboto"/>
                  <a:cs typeface="Roboto"/>
                  <a:sym typeface="Roboto"/>
                </a:rPr>
                <a:t>DESCRIBE '</a:t>
              </a:r>
              <a:r>
                <a:rPr b="1" i="0" lang="en-US" sz="2700" u="none" cap="none" strike="noStrike">
                  <a:solidFill>
                    <a:srgbClr val="B1FF6D"/>
                  </a:solidFill>
                  <a:latin typeface="Roboto"/>
                  <a:ea typeface="Roboto"/>
                  <a:cs typeface="Roboto"/>
                  <a:sym typeface="Roboto"/>
                </a:rPr>
                <a:t>TABLE_NAME</a:t>
              </a:r>
              <a:r>
                <a:rPr b="1" i="0" lang="en-US" sz="2700" u="none" cap="none" strike="noStrike">
                  <a:solidFill>
                    <a:srgbClr val="FFFFFF"/>
                  </a:solidFill>
                  <a:latin typeface="Roboto"/>
                  <a:ea typeface="Roboto"/>
                  <a:cs typeface="Roboto"/>
                  <a:sym typeface="Roboto"/>
                </a:rPr>
                <a:t>'</a:t>
              </a:r>
              <a:endParaRPr/>
            </a:p>
          </p:txBody>
        </p:sp>
        <p:sp>
          <p:nvSpPr>
            <p:cNvPr id="370" name="Google Shape;370;p16"/>
            <p:cNvSpPr/>
            <p:nvPr/>
          </p:nvSpPr>
          <p:spPr>
            <a:xfrm>
              <a:off x="0" y="130979"/>
              <a:ext cx="321903" cy="321903"/>
            </a:xfrm>
            <a:custGeom>
              <a:rect b="b" l="l" r="r" t="t"/>
              <a:pathLst>
                <a:path extrusionOk="0" h="321903" w="321903">
                  <a:moveTo>
                    <a:pt x="0" y="0"/>
                  </a:moveTo>
                  <a:lnTo>
                    <a:pt x="321903" y="0"/>
                  </a:lnTo>
                  <a:lnTo>
                    <a:pt x="321903" y="321903"/>
                  </a:lnTo>
                  <a:lnTo>
                    <a:pt x="0" y="321903"/>
                  </a:lnTo>
                  <a:lnTo>
                    <a:pt x="0" y="0"/>
                  </a:lnTo>
                  <a:close/>
                </a:path>
              </a:pathLst>
            </a:custGeom>
            <a:blipFill rotWithShape="1">
              <a:blip r:embed="rId7">
                <a:alphaModFix/>
              </a:blip>
              <a:stretch>
                <a:fillRect b="0" l="0" r="0" t="0"/>
              </a:stretch>
            </a:blipFill>
            <a:ln>
              <a:noFill/>
            </a:ln>
          </p:spPr>
        </p:sp>
      </p:grpSp>
      <p:grpSp>
        <p:nvGrpSpPr>
          <p:cNvPr id="371" name="Google Shape;371;p16"/>
          <p:cNvGrpSpPr/>
          <p:nvPr/>
        </p:nvGrpSpPr>
        <p:grpSpPr>
          <a:xfrm>
            <a:off x="2213127" y="6562968"/>
            <a:ext cx="15414445" cy="432149"/>
            <a:chOff x="0" y="-28575"/>
            <a:chExt cx="20552592" cy="576199"/>
          </a:xfrm>
        </p:grpSpPr>
        <p:sp>
          <p:nvSpPr>
            <p:cNvPr id="372" name="Google Shape;372;p16"/>
            <p:cNvSpPr txBox="1"/>
            <p:nvPr/>
          </p:nvSpPr>
          <p:spPr>
            <a:xfrm>
              <a:off x="479342" y="-28575"/>
              <a:ext cx="20073250" cy="576199"/>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None/>
              </a:pPr>
              <a:r>
                <a:rPr b="1" i="0" lang="en-US" sz="2700" u="none" cap="none" strike="noStrike">
                  <a:solidFill>
                    <a:srgbClr val="FFFFFF"/>
                  </a:solidFill>
                  <a:latin typeface="Roboto"/>
                  <a:ea typeface="Roboto"/>
                  <a:cs typeface="Roboto"/>
                  <a:sym typeface="Roboto"/>
                </a:rPr>
                <a:t>PUT '</a:t>
              </a:r>
              <a:r>
                <a:rPr b="1" i="0" lang="en-US" sz="2700" u="none" cap="none" strike="noStrike">
                  <a:solidFill>
                    <a:srgbClr val="B1FF6D"/>
                  </a:solidFill>
                  <a:latin typeface="Roboto"/>
                  <a:ea typeface="Roboto"/>
                  <a:cs typeface="Roboto"/>
                  <a:sym typeface="Roboto"/>
                </a:rPr>
                <a:t>TABLE_NAME</a:t>
              </a:r>
              <a:r>
                <a:rPr b="1" i="0" lang="en-US" sz="2700" u="none" cap="none" strike="noStrike">
                  <a:solidFill>
                    <a:srgbClr val="FFFFFF"/>
                  </a:solidFill>
                  <a:latin typeface="Roboto"/>
                  <a:ea typeface="Roboto"/>
                  <a:cs typeface="Roboto"/>
                  <a:sym typeface="Roboto"/>
                </a:rPr>
                <a:t>', '</a:t>
              </a:r>
              <a:r>
                <a:rPr b="1" i="0" lang="en-US" sz="2700" u="none" cap="none" strike="noStrike">
                  <a:solidFill>
                    <a:srgbClr val="B1FF6D"/>
                  </a:solidFill>
                  <a:latin typeface="Roboto"/>
                  <a:ea typeface="Roboto"/>
                  <a:cs typeface="Roboto"/>
                  <a:sym typeface="Roboto"/>
                </a:rPr>
                <a:t>ROW_KEY</a:t>
              </a:r>
              <a:r>
                <a:rPr b="1" i="0" lang="en-US" sz="2700" u="none" cap="none" strike="noStrike">
                  <a:solidFill>
                    <a:srgbClr val="FFFFFF"/>
                  </a:solidFill>
                  <a:latin typeface="Roboto"/>
                  <a:ea typeface="Roboto"/>
                  <a:cs typeface="Roboto"/>
                  <a:sym typeface="Roboto"/>
                </a:rPr>
                <a:t>', '</a:t>
              </a:r>
              <a:r>
                <a:rPr b="1" i="0" lang="en-US" sz="2700" u="none" cap="none" strike="noStrike">
                  <a:solidFill>
                    <a:srgbClr val="B1FF6D"/>
                  </a:solidFill>
                  <a:latin typeface="Roboto"/>
                  <a:ea typeface="Roboto"/>
                  <a:cs typeface="Roboto"/>
                  <a:sym typeface="Roboto"/>
                </a:rPr>
                <a:t>COLUMN_FAMILY:COLUMN_QUALIFIER</a:t>
              </a:r>
              <a:r>
                <a:rPr b="1" i="0" lang="en-US" sz="2700" u="none" cap="none" strike="noStrike">
                  <a:solidFill>
                    <a:srgbClr val="FFFFFF"/>
                  </a:solidFill>
                  <a:latin typeface="Roboto"/>
                  <a:ea typeface="Roboto"/>
                  <a:cs typeface="Roboto"/>
                  <a:sym typeface="Roboto"/>
                </a:rPr>
                <a:t>', '</a:t>
              </a:r>
              <a:r>
                <a:rPr b="1" i="0" lang="en-US" sz="2700" u="none" cap="none" strike="noStrike">
                  <a:solidFill>
                    <a:srgbClr val="B1FF6D"/>
                  </a:solidFill>
                  <a:latin typeface="Roboto"/>
                  <a:ea typeface="Roboto"/>
                  <a:cs typeface="Roboto"/>
                  <a:sym typeface="Roboto"/>
                </a:rPr>
                <a:t>VALUE</a:t>
              </a:r>
              <a:r>
                <a:rPr b="1" i="0" lang="en-US" sz="2700" u="none" cap="none" strike="noStrike">
                  <a:solidFill>
                    <a:srgbClr val="FFFFFF"/>
                  </a:solidFill>
                  <a:latin typeface="Roboto"/>
                  <a:ea typeface="Roboto"/>
                  <a:cs typeface="Roboto"/>
                  <a:sym typeface="Roboto"/>
                </a:rPr>
                <a:t>'</a:t>
              </a:r>
              <a:endParaRPr/>
            </a:p>
          </p:txBody>
        </p:sp>
        <p:sp>
          <p:nvSpPr>
            <p:cNvPr id="373" name="Google Shape;373;p16"/>
            <p:cNvSpPr/>
            <p:nvPr/>
          </p:nvSpPr>
          <p:spPr>
            <a:xfrm>
              <a:off x="0" y="130979"/>
              <a:ext cx="321903" cy="321903"/>
            </a:xfrm>
            <a:custGeom>
              <a:rect b="b" l="l" r="r" t="t"/>
              <a:pathLst>
                <a:path extrusionOk="0" h="321903" w="321903">
                  <a:moveTo>
                    <a:pt x="0" y="0"/>
                  </a:moveTo>
                  <a:lnTo>
                    <a:pt x="321903" y="0"/>
                  </a:lnTo>
                  <a:lnTo>
                    <a:pt x="321903" y="321903"/>
                  </a:lnTo>
                  <a:lnTo>
                    <a:pt x="0" y="321903"/>
                  </a:lnTo>
                  <a:lnTo>
                    <a:pt x="0" y="0"/>
                  </a:lnTo>
                  <a:close/>
                </a:path>
              </a:pathLst>
            </a:custGeom>
            <a:blipFill rotWithShape="1">
              <a:blip r:embed="rId7">
                <a:alphaModFix/>
              </a:blip>
              <a:stretch>
                <a:fillRect b="0" l="0" r="0" t="0"/>
              </a:stretch>
            </a:blipFill>
            <a:ln>
              <a:noFill/>
            </a:ln>
          </p:spPr>
        </p:sp>
      </p:grpSp>
      <p:sp>
        <p:nvSpPr>
          <p:cNvPr id="374" name="Google Shape;374;p16"/>
          <p:cNvSpPr txBox="1"/>
          <p:nvPr/>
        </p:nvSpPr>
        <p:spPr>
          <a:xfrm>
            <a:off x="2084384" y="7147517"/>
            <a:ext cx="3652480" cy="519938"/>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None/>
            </a:pPr>
            <a:r>
              <a:rPr b="1" i="0" lang="en-US" sz="3200" u="none" cap="none" strike="noStrike">
                <a:solidFill>
                  <a:srgbClr val="F6F6F6"/>
                </a:solidFill>
                <a:latin typeface="Roboto"/>
                <a:ea typeface="Roboto"/>
                <a:cs typeface="Roboto"/>
                <a:sym typeface="Roboto"/>
              </a:rPr>
              <a:t>get:</a:t>
            </a:r>
            <a:r>
              <a:rPr b="0" i="0" lang="en-US" sz="3200" u="none" cap="none" strike="noStrike">
                <a:solidFill>
                  <a:srgbClr val="F6F6F6"/>
                </a:solidFill>
                <a:latin typeface="Roboto"/>
                <a:ea typeface="Roboto"/>
                <a:cs typeface="Roboto"/>
                <a:sym typeface="Roboto"/>
              </a:rPr>
              <a:t> truy vấn dữ liệu </a:t>
            </a:r>
            <a:endParaRPr/>
          </a:p>
        </p:txBody>
      </p:sp>
      <p:grpSp>
        <p:nvGrpSpPr>
          <p:cNvPr id="375" name="Google Shape;375;p16"/>
          <p:cNvGrpSpPr/>
          <p:nvPr/>
        </p:nvGrpSpPr>
        <p:grpSpPr>
          <a:xfrm>
            <a:off x="2195293" y="7931774"/>
            <a:ext cx="15414445" cy="432149"/>
            <a:chOff x="0" y="-28575"/>
            <a:chExt cx="20552592" cy="576199"/>
          </a:xfrm>
        </p:grpSpPr>
        <p:sp>
          <p:nvSpPr>
            <p:cNvPr id="376" name="Google Shape;376;p16"/>
            <p:cNvSpPr txBox="1"/>
            <p:nvPr/>
          </p:nvSpPr>
          <p:spPr>
            <a:xfrm>
              <a:off x="479342" y="-28575"/>
              <a:ext cx="20073250" cy="576199"/>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None/>
              </a:pPr>
              <a:r>
                <a:rPr b="1" i="0" lang="en-US" sz="2700" u="none" cap="none" strike="noStrike">
                  <a:solidFill>
                    <a:srgbClr val="FFFFFF"/>
                  </a:solidFill>
                  <a:latin typeface="Roboto"/>
                  <a:ea typeface="Roboto"/>
                  <a:cs typeface="Roboto"/>
                  <a:sym typeface="Roboto"/>
                </a:rPr>
                <a:t>GET '</a:t>
              </a:r>
              <a:r>
                <a:rPr b="1" i="0" lang="en-US" sz="2700" u="none" cap="none" strike="noStrike">
                  <a:solidFill>
                    <a:srgbClr val="B1FF6D"/>
                  </a:solidFill>
                  <a:latin typeface="Roboto"/>
                  <a:ea typeface="Roboto"/>
                  <a:cs typeface="Roboto"/>
                  <a:sym typeface="Roboto"/>
                </a:rPr>
                <a:t>TABLE_NAME</a:t>
              </a:r>
              <a:r>
                <a:rPr b="1" i="0" lang="en-US" sz="2700" u="none" cap="none" strike="noStrike">
                  <a:solidFill>
                    <a:srgbClr val="FFFFFF"/>
                  </a:solidFill>
                  <a:latin typeface="Roboto"/>
                  <a:ea typeface="Roboto"/>
                  <a:cs typeface="Roboto"/>
                  <a:sym typeface="Roboto"/>
                </a:rPr>
                <a:t>', '</a:t>
              </a:r>
              <a:r>
                <a:rPr b="1" i="0" lang="en-US" sz="2700" u="none" cap="none" strike="noStrike">
                  <a:solidFill>
                    <a:srgbClr val="B1FF6D"/>
                  </a:solidFill>
                  <a:latin typeface="Roboto"/>
                  <a:ea typeface="Roboto"/>
                  <a:cs typeface="Roboto"/>
                  <a:sym typeface="Roboto"/>
                </a:rPr>
                <a:t>ROW_KEY</a:t>
              </a:r>
              <a:r>
                <a:rPr b="1" i="0" lang="en-US" sz="2700" u="none" cap="none" strike="noStrike">
                  <a:solidFill>
                    <a:srgbClr val="FFFFFF"/>
                  </a:solidFill>
                  <a:latin typeface="Roboto"/>
                  <a:ea typeface="Roboto"/>
                  <a:cs typeface="Roboto"/>
                  <a:sym typeface="Roboto"/>
                </a:rPr>
                <a:t>', ‘</a:t>
              </a:r>
              <a:r>
                <a:rPr b="1" i="0" lang="en-US" sz="2700" u="none" cap="none" strike="noStrike">
                  <a:solidFill>
                    <a:srgbClr val="B1FF6D"/>
                  </a:solidFill>
                  <a:latin typeface="Roboto"/>
                  <a:ea typeface="Roboto"/>
                  <a:cs typeface="Roboto"/>
                  <a:sym typeface="Roboto"/>
                </a:rPr>
                <a:t>FILTERS</a:t>
              </a:r>
              <a:r>
                <a:rPr b="1" i="0" lang="en-US" sz="2700" u="none" cap="none" strike="noStrike">
                  <a:solidFill>
                    <a:srgbClr val="FFFFFF"/>
                  </a:solidFill>
                  <a:latin typeface="Roboto"/>
                  <a:ea typeface="Roboto"/>
                  <a:cs typeface="Roboto"/>
                  <a:sym typeface="Roboto"/>
                </a:rPr>
                <a:t>’</a:t>
              </a:r>
              <a:endParaRPr/>
            </a:p>
          </p:txBody>
        </p:sp>
        <p:sp>
          <p:nvSpPr>
            <p:cNvPr id="377" name="Google Shape;377;p16"/>
            <p:cNvSpPr/>
            <p:nvPr/>
          </p:nvSpPr>
          <p:spPr>
            <a:xfrm>
              <a:off x="0" y="130979"/>
              <a:ext cx="321903" cy="321903"/>
            </a:xfrm>
            <a:custGeom>
              <a:rect b="b" l="l" r="r" t="t"/>
              <a:pathLst>
                <a:path extrusionOk="0" h="321903" w="321903">
                  <a:moveTo>
                    <a:pt x="0" y="0"/>
                  </a:moveTo>
                  <a:lnTo>
                    <a:pt x="321903" y="0"/>
                  </a:lnTo>
                  <a:lnTo>
                    <a:pt x="321903" y="321903"/>
                  </a:lnTo>
                  <a:lnTo>
                    <a:pt x="0" y="321903"/>
                  </a:lnTo>
                  <a:lnTo>
                    <a:pt x="0" y="0"/>
                  </a:lnTo>
                  <a:close/>
                </a:path>
              </a:pathLst>
            </a:custGeom>
            <a:blipFill rotWithShape="1">
              <a:blip r:embed="rId7">
                <a:alphaModFix/>
              </a:blip>
              <a:stretch>
                <a:fillRect b="0" l="0" r="0" t="0"/>
              </a:stretch>
            </a:blipFill>
            <a:ln>
              <a:noFill/>
            </a:ln>
          </p:spPr>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17"/>
          <p:cNvSpPr/>
          <p:nvPr/>
        </p:nvSpPr>
        <p:spPr>
          <a:xfrm rot="5400000">
            <a:off x="4921568" y="-3086270"/>
            <a:ext cx="8444864" cy="18288000"/>
          </a:xfrm>
          <a:custGeom>
            <a:rect b="b" l="l" r="r" t="t"/>
            <a:pathLst>
              <a:path extrusionOk="0" h="18288000" w="8444864">
                <a:moveTo>
                  <a:pt x="0" y="0"/>
                </a:moveTo>
                <a:lnTo>
                  <a:pt x="8444864" y="0"/>
                </a:lnTo>
                <a:lnTo>
                  <a:pt x="8444864" y="18288000"/>
                </a:lnTo>
                <a:lnTo>
                  <a:pt x="0" y="18288000"/>
                </a:lnTo>
                <a:lnTo>
                  <a:pt x="0" y="0"/>
                </a:lnTo>
                <a:close/>
              </a:path>
            </a:pathLst>
          </a:custGeom>
          <a:blipFill rotWithShape="1">
            <a:blip r:embed="rId3">
              <a:alphaModFix/>
            </a:blip>
            <a:stretch>
              <a:fillRect b="-6384" l="-33874" r="-34136" t="-10064"/>
            </a:stretch>
          </a:blipFill>
          <a:ln>
            <a:noFill/>
          </a:ln>
        </p:spPr>
      </p:sp>
      <p:sp>
        <p:nvSpPr>
          <p:cNvPr id="383" name="Google Shape;383;p17"/>
          <p:cNvSpPr/>
          <p:nvPr/>
        </p:nvSpPr>
        <p:spPr>
          <a:xfrm>
            <a:off x="16526572" y="478201"/>
            <a:ext cx="1100998" cy="1100998"/>
          </a:xfrm>
          <a:custGeom>
            <a:rect b="b" l="l" r="r" t="t"/>
            <a:pathLst>
              <a:path extrusionOk="0" h="1100998" w="1100998">
                <a:moveTo>
                  <a:pt x="0" y="0"/>
                </a:moveTo>
                <a:lnTo>
                  <a:pt x="1100998" y="0"/>
                </a:lnTo>
                <a:lnTo>
                  <a:pt x="1100998" y="1100998"/>
                </a:lnTo>
                <a:lnTo>
                  <a:pt x="0" y="1100998"/>
                </a:lnTo>
                <a:lnTo>
                  <a:pt x="0" y="0"/>
                </a:lnTo>
                <a:close/>
              </a:path>
            </a:pathLst>
          </a:custGeom>
          <a:blipFill rotWithShape="1">
            <a:blip r:embed="rId4">
              <a:alphaModFix/>
            </a:blip>
            <a:stretch>
              <a:fillRect b="0" l="0" r="0" t="0"/>
            </a:stretch>
          </a:blipFill>
          <a:ln>
            <a:noFill/>
          </a:ln>
        </p:spPr>
      </p:sp>
      <p:sp>
        <p:nvSpPr>
          <p:cNvPr id="384" name="Google Shape;384;p17"/>
          <p:cNvSpPr/>
          <p:nvPr/>
        </p:nvSpPr>
        <p:spPr>
          <a:xfrm>
            <a:off x="12786317" y="-1628319"/>
            <a:ext cx="4099972" cy="3802724"/>
          </a:xfrm>
          <a:custGeom>
            <a:rect b="b" l="l" r="r" t="t"/>
            <a:pathLst>
              <a:path extrusionOk="0" h="3802724" w="4099972">
                <a:moveTo>
                  <a:pt x="0" y="0"/>
                </a:moveTo>
                <a:lnTo>
                  <a:pt x="4099972" y="0"/>
                </a:lnTo>
                <a:lnTo>
                  <a:pt x="4099972" y="3802724"/>
                </a:lnTo>
                <a:lnTo>
                  <a:pt x="0" y="3802724"/>
                </a:lnTo>
                <a:lnTo>
                  <a:pt x="0" y="0"/>
                </a:lnTo>
                <a:close/>
              </a:path>
            </a:pathLst>
          </a:custGeom>
          <a:blipFill rotWithShape="1">
            <a:blip r:embed="rId5">
              <a:alphaModFix amt="51000"/>
            </a:blip>
            <a:stretch>
              <a:fillRect b="0" l="0" r="0" t="0"/>
            </a:stretch>
          </a:blipFill>
          <a:ln>
            <a:noFill/>
          </a:ln>
        </p:spPr>
      </p:sp>
      <p:sp>
        <p:nvSpPr>
          <p:cNvPr id="385" name="Google Shape;385;p17"/>
          <p:cNvSpPr/>
          <p:nvPr/>
        </p:nvSpPr>
        <p:spPr>
          <a:xfrm>
            <a:off x="1028700" y="-752904"/>
            <a:ext cx="1920867" cy="1781604"/>
          </a:xfrm>
          <a:custGeom>
            <a:rect b="b" l="l" r="r" t="t"/>
            <a:pathLst>
              <a:path extrusionOk="0" h="1781604" w="1920867">
                <a:moveTo>
                  <a:pt x="0" y="0"/>
                </a:moveTo>
                <a:lnTo>
                  <a:pt x="1920867" y="0"/>
                </a:lnTo>
                <a:lnTo>
                  <a:pt x="1920867" y="1781604"/>
                </a:lnTo>
                <a:lnTo>
                  <a:pt x="0" y="1781604"/>
                </a:lnTo>
                <a:lnTo>
                  <a:pt x="0" y="0"/>
                </a:lnTo>
                <a:close/>
              </a:path>
            </a:pathLst>
          </a:custGeom>
          <a:blipFill rotWithShape="1">
            <a:blip r:embed="rId5">
              <a:alphaModFix amt="51000"/>
            </a:blip>
            <a:stretch>
              <a:fillRect b="0" l="0" r="0" t="0"/>
            </a:stretch>
          </a:blipFill>
          <a:ln>
            <a:noFill/>
          </a:ln>
        </p:spPr>
      </p:sp>
      <p:sp>
        <p:nvSpPr>
          <p:cNvPr id="386" name="Google Shape;386;p17"/>
          <p:cNvSpPr/>
          <p:nvPr/>
        </p:nvSpPr>
        <p:spPr>
          <a:xfrm>
            <a:off x="449614" y="543019"/>
            <a:ext cx="834958" cy="846993"/>
          </a:xfrm>
          <a:custGeom>
            <a:rect b="b" l="l" r="r" t="t"/>
            <a:pathLst>
              <a:path extrusionOk="0" h="846993" w="834958">
                <a:moveTo>
                  <a:pt x="0" y="0"/>
                </a:moveTo>
                <a:lnTo>
                  <a:pt x="834958" y="0"/>
                </a:lnTo>
                <a:lnTo>
                  <a:pt x="834958" y="846993"/>
                </a:lnTo>
                <a:lnTo>
                  <a:pt x="0" y="846993"/>
                </a:lnTo>
                <a:lnTo>
                  <a:pt x="0" y="0"/>
                </a:lnTo>
                <a:close/>
              </a:path>
            </a:pathLst>
          </a:custGeom>
          <a:blipFill rotWithShape="1">
            <a:blip r:embed="rId6">
              <a:alphaModFix/>
            </a:blip>
            <a:stretch>
              <a:fillRect b="0" l="0" r="0" t="0"/>
            </a:stretch>
          </a:blipFill>
          <a:ln>
            <a:noFill/>
          </a:ln>
        </p:spPr>
      </p:sp>
      <p:sp>
        <p:nvSpPr>
          <p:cNvPr id="387" name="Google Shape;387;p17"/>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FFFFFF"/>
                </a:solidFill>
                <a:latin typeface="Roboto"/>
                <a:ea typeface="Roboto"/>
                <a:cs typeface="Roboto"/>
                <a:sym typeface="Roboto"/>
              </a:rPr>
              <a:t>19</a:t>
            </a:r>
            <a:endParaRPr/>
          </a:p>
        </p:txBody>
      </p:sp>
      <p:sp>
        <p:nvSpPr>
          <p:cNvPr id="388" name="Google Shape;388;p17"/>
          <p:cNvSpPr txBox="1"/>
          <p:nvPr/>
        </p:nvSpPr>
        <p:spPr>
          <a:xfrm>
            <a:off x="1693238" y="698500"/>
            <a:ext cx="12875248" cy="708025"/>
          </a:xfrm>
          <a:prstGeom prst="rect">
            <a:avLst/>
          </a:prstGeom>
          <a:noFill/>
          <a:ln>
            <a:noFill/>
          </a:ln>
        </p:spPr>
        <p:txBody>
          <a:bodyPr anchorCtr="0" anchor="t" bIns="0" lIns="0" spcFirstLastPara="1" rIns="0" wrap="square" tIns="0">
            <a:spAutoFit/>
          </a:bodyPr>
          <a:lstStyle/>
          <a:p>
            <a:pPr indent="0" lvl="0" marL="0" marR="0" rtl="0" algn="l">
              <a:lnSpc>
                <a:spcPct val="109000"/>
              </a:lnSpc>
              <a:spcBef>
                <a:spcPts val="0"/>
              </a:spcBef>
              <a:spcAft>
                <a:spcPts val="0"/>
              </a:spcAft>
              <a:buNone/>
            </a:pPr>
            <a:r>
              <a:rPr b="1" i="0" lang="en-US" sz="5000" u="none" cap="none" strike="noStrike">
                <a:solidFill>
                  <a:srgbClr val="99B3FC"/>
                </a:solidFill>
                <a:latin typeface="Roboto"/>
                <a:ea typeface="Roboto"/>
                <a:cs typeface="Roboto"/>
                <a:sym typeface="Roboto"/>
              </a:rPr>
              <a:t> NGÔN NGỮ THAO TÁC VỚI DỮ LIỆU</a:t>
            </a:r>
            <a:endParaRPr/>
          </a:p>
        </p:txBody>
      </p:sp>
      <p:sp>
        <p:nvSpPr>
          <p:cNvPr id="389" name="Google Shape;389;p17"/>
          <p:cNvSpPr txBox="1"/>
          <p:nvPr/>
        </p:nvSpPr>
        <p:spPr>
          <a:xfrm>
            <a:off x="2024112" y="2423128"/>
            <a:ext cx="7538085" cy="519938"/>
          </a:xfrm>
          <a:prstGeom prst="rect">
            <a:avLst/>
          </a:prstGeom>
          <a:noFill/>
          <a:ln>
            <a:noFill/>
          </a:ln>
        </p:spPr>
        <p:txBody>
          <a:bodyPr anchorCtr="0" anchor="t" bIns="0" lIns="0" spcFirstLastPara="1" rIns="0" wrap="square" tIns="0">
            <a:spAutoFit/>
          </a:bodyPr>
          <a:lstStyle/>
          <a:p>
            <a:pPr indent="0" lvl="0" marL="0" marR="0" rtl="0" algn="ctr">
              <a:lnSpc>
                <a:spcPct val="128008"/>
              </a:lnSpc>
              <a:spcBef>
                <a:spcPts val="0"/>
              </a:spcBef>
              <a:spcAft>
                <a:spcPts val="0"/>
              </a:spcAft>
              <a:buNone/>
            </a:pPr>
            <a:r>
              <a:rPr b="1" i="0" lang="en-US" sz="3199" u="none" cap="none" strike="noStrike">
                <a:solidFill>
                  <a:srgbClr val="FFFFFF"/>
                </a:solidFill>
                <a:latin typeface="Roboto"/>
                <a:ea typeface="Roboto"/>
                <a:cs typeface="Roboto"/>
                <a:sym typeface="Roboto"/>
              </a:rPr>
              <a:t>Một số lệnh thao tác cơ bản trong HBase:</a:t>
            </a:r>
            <a:endParaRPr/>
          </a:p>
        </p:txBody>
      </p:sp>
      <p:sp>
        <p:nvSpPr>
          <p:cNvPr id="390" name="Google Shape;390;p17"/>
          <p:cNvSpPr/>
          <p:nvPr/>
        </p:nvSpPr>
        <p:spPr>
          <a:xfrm>
            <a:off x="867093" y="2461228"/>
            <a:ext cx="482854" cy="482854"/>
          </a:xfrm>
          <a:custGeom>
            <a:rect b="b" l="l" r="r" t="t"/>
            <a:pathLst>
              <a:path extrusionOk="0" h="482854" w="482854">
                <a:moveTo>
                  <a:pt x="0" y="0"/>
                </a:moveTo>
                <a:lnTo>
                  <a:pt x="482854" y="0"/>
                </a:lnTo>
                <a:lnTo>
                  <a:pt x="482854" y="482854"/>
                </a:lnTo>
                <a:lnTo>
                  <a:pt x="0" y="482854"/>
                </a:lnTo>
                <a:lnTo>
                  <a:pt x="0" y="0"/>
                </a:lnTo>
                <a:close/>
              </a:path>
            </a:pathLst>
          </a:custGeom>
          <a:blipFill rotWithShape="1">
            <a:blip r:embed="rId4">
              <a:alphaModFix/>
            </a:blip>
            <a:stretch>
              <a:fillRect b="0" l="0" r="0" t="0"/>
            </a:stretch>
          </a:blipFill>
          <a:ln>
            <a:noFill/>
          </a:ln>
        </p:spPr>
      </p:sp>
      <p:sp>
        <p:nvSpPr>
          <p:cNvPr id="391" name="Google Shape;391;p17"/>
          <p:cNvSpPr txBox="1"/>
          <p:nvPr/>
        </p:nvSpPr>
        <p:spPr>
          <a:xfrm>
            <a:off x="2096383" y="3288495"/>
            <a:ext cx="5434012" cy="519938"/>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None/>
            </a:pPr>
            <a:r>
              <a:rPr b="1" i="0" lang="en-US" sz="3200" u="none" cap="none" strike="noStrike">
                <a:solidFill>
                  <a:srgbClr val="F6F6F6"/>
                </a:solidFill>
                <a:latin typeface="Roboto"/>
                <a:ea typeface="Roboto"/>
                <a:cs typeface="Roboto"/>
                <a:sym typeface="Roboto"/>
              </a:rPr>
              <a:t>scan</a:t>
            </a:r>
            <a:r>
              <a:rPr b="0" i="0" lang="en-US" sz="3200" u="none" cap="none" strike="noStrike">
                <a:solidFill>
                  <a:srgbClr val="F6F6F6"/>
                </a:solidFill>
                <a:latin typeface="Roboto"/>
                <a:ea typeface="Roboto"/>
                <a:cs typeface="Roboto"/>
                <a:sym typeface="Roboto"/>
              </a:rPr>
              <a:t>: duyệt dữ liệu trong bảng</a:t>
            </a:r>
            <a:endParaRPr/>
          </a:p>
        </p:txBody>
      </p:sp>
      <p:sp>
        <p:nvSpPr>
          <p:cNvPr id="392" name="Google Shape;392;p17"/>
          <p:cNvSpPr txBox="1"/>
          <p:nvPr/>
        </p:nvSpPr>
        <p:spPr>
          <a:xfrm>
            <a:off x="2102217" y="4534873"/>
            <a:ext cx="5184220" cy="519938"/>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None/>
            </a:pPr>
            <a:r>
              <a:rPr b="1" i="0" lang="en-US" sz="3200" u="none" cap="none" strike="noStrike">
                <a:solidFill>
                  <a:srgbClr val="F6F6F6"/>
                </a:solidFill>
                <a:latin typeface="Roboto"/>
                <a:ea typeface="Roboto"/>
                <a:cs typeface="Roboto"/>
                <a:sym typeface="Roboto"/>
              </a:rPr>
              <a:t>delete: </a:t>
            </a:r>
            <a:r>
              <a:rPr b="0" i="0" lang="en-US" sz="3200" u="none" cap="none" strike="noStrike">
                <a:solidFill>
                  <a:srgbClr val="F6F6F6"/>
                </a:solidFill>
                <a:latin typeface="Roboto"/>
                <a:ea typeface="Roboto"/>
                <a:cs typeface="Roboto"/>
                <a:sym typeface="Roboto"/>
              </a:rPr>
              <a:t>xóa dữ liệu khỏi bảng</a:t>
            </a:r>
            <a:endParaRPr/>
          </a:p>
        </p:txBody>
      </p:sp>
      <p:grpSp>
        <p:nvGrpSpPr>
          <p:cNvPr id="393" name="Google Shape;393;p17"/>
          <p:cNvGrpSpPr/>
          <p:nvPr/>
        </p:nvGrpSpPr>
        <p:grpSpPr>
          <a:xfrm>
            <a:off x="2213127" y="3950324"/>
            <a:ext cx="12494723" cy="432149"/>
            <a:chOff x="0" y="-28575"/>
            <a:chExt cx="16659630" cy="576199"/>
          </a:xfrm>
        </p:grpSpPr>
        <p:sp>
          <p:nvSpPr>
            <p:cNvPr id="394" name="Google Shape;394;p17"/>
            <p:cNvSpPr txBox="1"/>
            <p:nvPr/>
          </p:nvSpPr>
          <p:spPr>
            <a:xfrm>
              <a:off x="479342" y="-28575"/>
              <a:ext cx="16180288" cy="576199"/>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None/>
              </a:pPr>
              <a:r>
                <a:rPr b="1" i="0" lang="en-US" sz="2700" u="none" cap="none" strike="noStrike">
                  <a:solidFill>
                    <a:srgbClr val="FFFFFF"/>
                  </a:solidFill>
                  <a:latin typeface="Roboto"/>
                  <a:ea typeface="Roboto"/>
                  <a:cs typeface="Roboto"/>
                  <a:sym typeface="Roboto"/>
                </a:rPr>
                <a:t>SCAN '</a:t>
              </a:r>
              <a:r>
                <a:rPr b="1" i="0" lang="en-US" sz="2700" u="none" cap="none" strike="noStrike">
                  <a:solidFill>
                    <a:srgbClr val="B1FF6D"/>
                  </a:solidFill>
                  <a:latin typeface="Roboto"/>
                  <a:ea typeface="Roboto"/>
                  <a:cs typeface="Roboto"/>
                  <a:sym typeface="Roboto"/>
                </a:rPr>
                <a:t>TABLE_NAME</a:t>
              </a:r>
              <a:r>
                <a:rPr b="1" i="0" lang="en-US" sz="2700" u="none" cap="none" strike="noStrike">
                  <a:solidFill>
                    <a:srgbClr val="FFFFFF"/>
                  </a:solidFill>
                  <a:latin typeface="Roboto"/>
                  <a:ea typeface="Roboto"/>
                  <a:cs typeface="Roboto"/>
                  <a:sym typeface="Roboto"/>
                </a:rPr>
                <a:t>'</a:t>
              </a:r>
              <a:endParaRPr/>
            </a:p>
          </p:txBody>
        </p:sp>
        <p:sp>
          <p:nvSpPr>
            <p:cNvPr id="395" name="Google Shape;395;p17"/>
            <p:cNvSpPr/>
            <p:nvPr/>
          </p:nvSpPr>
          <p:spPr>
            <a:xfrm>
              <a:off x="0" y="130979"/>
              <a:ext cx="321903" cy="321903"/>
            </a:xfrm>
            <a:custGeom>
              <a:rect b="b" l="l" r="r" t="t"/>
              <a:pathLst>
                <a:path extrusionOk="0" h="321903" w="321903">
                  <a:moveTo>
                    <a:pt x="0" y="0"/>
                  </a:moveTo>
                  <a:lnTo>
                    <a:pt x="321903" y="0"/>
                  </a:lnTo>
                  <a:lnTo>
                    <a:pt x="321903" y="321903"/>
                  </a:lnTo>
                  <a:lnTo>
                    <a:pt x="0" y="321903"/>
                  </a:lnTo>
                  <a:lnTo>
                    <a:pt x="0" y="0"/>
                  </a:lnTo>
                  <a:close/>
                </a:path>
              </a:pathLst>
            </a:custGeom>
            <a:blipFill rotWithShape="1">
              <a:blip r:embed="rId7">
                <a:alphaModFix/>
              </a:blip>
              <a:stretch>
                <a:fillRect b="0" l="0" r="0" t="0"/>
              </a:stretch>
            </a:blipFill>
            <a:ln>
              <a:noFill/>
            </a:ln>
          </p:spPr>
        </p:sp>
      </p:grpSp>
      <p:sp>
        <p:nvSpPr>
          <p:cNvPr id="396" name="Google Shape;396;p17"/>
          <p:cNvSpPr txBox="1"/>
          <p:nvPr/>
        </p:nvSpPr>
        <p:spPr>
          <a:xfrm>
            <a:off x="2099300" y="6065604"/>
            <a:ext cx="4381500" cy="519938"/>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None/>
            </a:pPr>
            <a:r>
              <a:rPr b="1" i="0" lang="en-US" sz="3200" u="none" cap="none" strike="noStrike">
                <a:solidFill>
                  <a:srgbClr val="F6F6F6"/>
                </a:solidFill>
                <a:latin typeface="Roboto"/>
                <a:ea typeface="Roboto"/>
                <a:cs typeface="Roboto"/>
                <a:sym typeface="Roboto"/>
              </a:rPr>
              <a:t>disable :</a:t>
            </a:r>
            <a:r>
              <a:rPr b="0" i="0" lang="en-US" sz="3200" u="none" cap="none" strike="noStrike">
                <a:solidFill>
                  <a:srgbClr val="F6F6F6"/>
                </a:solidFill>
                <a:latin typeface="Roboto"/>
                <a:ea typeface="Roboto"/>
                <a:cs typeface="Roboto"/>
                <a:sym typeface="Roboto"/>
              </a:rPr>
              <a:t> tạm dừng bảng</a:t>
            </a:r>
            <a:endParaRPr/>
          </a:p>
        </p:txBody>
      </p:sp>
      <p:grpSp>
        <p:nvGrpSpPr>
          <p:cNvPr id="397" name="Google Shape;397;p17"/>
          <p:cNvGrpSpPr/>
          <p:nvPr/>
        </p:nvGrpSpPr>
        <p:grpSpPr>
          <a:xfrm>
            <a:off x="2213127" y="5195305"/>
            <a:ext cx="15414445" cy="432149"/>
            <a:chOff x="0" y="-28575"/>
            <a:chExt cx="20552592" cy="576199"/>
          </a:xfrm>
        </p:grpSpPr>
        <p:sp>
          <p:nvSpPr>
            <p:cNvPr id="398" name="Google Shape;398;p17"/>
            <p:cNvSpPr txBox="1"/>
            <p:nvPr/>
          </p:nvSpPr>
          <p:spPr>
            <a:xfrm>
              <a:off x="479342" y="-28575"/>
              <a:ext cx="20073250" cy="576199"/>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None/>
              </a:pPr>
              <a:r>
                <a:rPr b="1" i="0" lang="en-US" sz="2700" u="none" cap="none" strike="noStrike">
                  <a:solidFill>
                    <a:srgbClr val="FFFFFF"/>
                  </a:solidFill>
                  <a:latin typeface="Roboto"/>
                  <a:ea typeface="Roboto"/>
                  <a:cs typeface="Roboto"/>
                  <a:sym typeface="Roboto"/>
                </a:rPr>
                <a:t>DELETE '</a:t>
              </a:r>
              <a:r>
                <a:rPr b="1" i="0" lang="en-US" sz="2700" u="none" cap="none" strike="noStrike">
                  <a:solidFill>
                    <a:srgbClr val="B1FF6D"/>
                  </a:solidFill>
                  <a:latin typeface="Roboto"/>
                  <a:ea typeface="Roboto"/>
                  <a:cs typeface="Roboto"/>
                  <a:sym typeface="Roboto"/>
                </a:rPr>
                <a:t>TABLE_NAME</a:t>
              </a:r>
              <a:r>
                <a:rPr b="1" i="0" lang="en-US" sz="2700" u="none" cap="none" strike="noStrike">
                  <a:solidFill>
                    <a:srgbClr val="FFFFFF"/>
                  </a:solidFill>
                  <a:latin typeface="Roboto"/>
                  <a:ea typeface="Roboto"/>
                  <a:cs typeface="Roboto"/>
                  <a:sym typeface="Roboto"/>
                </a:rPr>
                <a:t>', '</a:t>
              </a:r>
              <a:r>
                <a:rPr b="1" i="0" lang="en-US" sz="2700" u="none" cap="none" strike="noStrike">
                  <a:solidFill>
                    <a:srgbClr val="B1FF6D"/>
                  </a:solidFill>
                  <a:latin typeface="Roboto"/>
                  <a:ea typeface="Roboto"/>
                  <a:cs typeface="Roboto"/>
                  <a:sym typeface="Roboto"/>
                </a:rPr>
                <a:t>ROW_KEY</a:t>
              </a:r>
              <a:r>
                <a:rPr b="1" i="0" lang="en-US" sz="2700" u="none" cap="none" strike="noStrike">
                  <a:solidFill>
                    <a:srgbClr val="FFFFFF"/>
                  </a:solidFill>
                  <a:latin typeface="Roboto"/>
                  <a:ea typeface="Roboto"/>
                  <a:cs typeface="Roboto"/>
                  <a:sym typeface="Roboto"/>
                </a:rPr>
                <a:t>', '</a:t>
              </a:r>
              <a:r>
                <a:rPr b="1" i="0" lang="en-US" sz="2700" u="none" cap="none" strike="noStrike">
                  <a:solidFill>
                    <a:srgbClr val="B1FF6D"/>
                  </a:solidFill>
                  <a:latin typeface="Roboto"/>
                  <a:ea typeface="Roboto"/>
                  <a:cs typeface="Roboto"/>
                  <a:sym typeface="Roboto"/>
                </a:rPr>
                <a:t>COLUMN_FAMILY:COLUMN_QUALIFIER</a:t>
              </a:r>
              <a:r>
                <a:rPr b="1" i="0" lang="en-US" sz="2700" u="none" cap="none" strike="noStrike">
                  <a:solidFill>
                    <a:srgbClr val="FFFFFF"/>
                  </a:solidFill>
                  <a:latin typeface="Roboto"/>
                  <a:ea typeface="Roboto"/>
                  <a:cs typeface="Roboto"/>
                  <a:sym typeface="Roboto"/>
                </a:rPr>
                <a:t>'</a:t>
              </a:r>
              <a:endParaRPr/>
            </a:p>
          </p:txBody>
        </p:sp>
        <p:sp>
          <p:nvSpPr>
            <p:cNvPr id="399" name="Google Shape;399;p17"/>
            <p:cNvSpPr/>
            <p:nvPr/>
          </p:nvSpPr>
          <p:spPr>
            <a:xfrm>
              <a:off x="0" y="130979"/>
              <a:ext cx="321903" cy="321903"/>
            </a:xfrm>
            <a:custGeom>
              <a:rect b="b" l="l" r="r" t="t"/>
              <a:pathLst>
                <a:path extrusionOk="0" h="321903" w="321903">
                  <a:moveTo>
                    <a:pt x="0" y="0"/>
                  </a:moveTo>
                  <a:lnTo>
                    <a:pt x="321903" y="0"/>
                  </a:lnTo>
                  <a:lnTo>
                    <a:pt x="321903" y="321903"/>
                  </a:lnTo>
                  <a:lnTo>
                    <a:pt x="0" y="321903"/>
                  </a:lnTo>
                  <a:lnTo>
                    <a:pt x="0" y="0"/>
                  </a:lnTo>
                  <a:close/>
                </a:path>
              </a:pathLst>
            </a:custGeom>
            <a:blipFill rotWithShape="1">
              <a:blip r:embed="rId7">
                <a:alphaModFix/>
              </a:blip>
              <a:stretch>
                <a:fillRect b="0" l="0" r="0" t="0"/>
              </a:stretch>
            </a:blipFill>
            <a:ln>
              <a:noFill/>
            </a:ln>
          </p:spPr>
        </p:sp>
      </p:grpSp>
      <p:sp>
        <p:nvSpPr>
          <p:cNvPr id="400" name="Google Shape;400;p17"/>
          <p:cNvSpPr txBox="1"/>
          <p:nvPr/>
        </p:nvSpPr>
        <p:spPr>
          <a:xfrm>
            <a:off x="2572633" y="6555824"/>
            <a:ext cx="15054937" cy="439293"/>
          </a:xfrm>
          <a:prstGeom prst="rect">
            <a:avLst/>
          </a:prstGeom>
          <a:noFill/>
          <a:ln>
            <a:noFill/>
          </a:ln>
        </p:spPr>
        <p:txBody>
          <a:bodyPr anchorCtr="0" anchor="t" bIns="0" lIns="0" spcFirstLastPara="1" rIns="0" wrap="square" tIns="0">
            <a:spAutoFit/>
          </a:bodyPr>
          <a:lstStyle/>
          <a:p>
            <a:pPr indent="0" lvl="0" marL="0" marR="0" rtl="0" algn="l">
              <a:lnSpc>
                <a:spcPct val="192000"/>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401" name="Google Shape;401;p17"/>
          <p:cNvSpPr txBox="1"/>
          <p:nvPr/>
        </p:nvSpPr>
        <p:spPr>
          <a:xfrm>
            <a:off x="2111742" y="6988132"/>
            <a:ext cx="4192548" cy="519938"/>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None/>
            </a:pPr>
            <a:r>
              <a:rPr b="1" i="0" lang="en-US" sz="3200" u="none" cap="none" strike="noStrike">
                <a:solidFill>
                  <a:srgbClr val="F6F6F6"/>
                </a:solidFill>
                <a:latin typeface="Roboto"/>
                <a:ea typeface="Roboto"/>
                <a:cs typeface="Roboto"/>
                <a:sym typeface="Roboto"/>
              </a:rPr>
              <a:t>enable :</a:t>
            </a:r>
            <a:r>
              <a:rPr b="0" i="0" lang="en-US" sz="3200" u="none" cap="none" strike="noStrike">
                <a:solidFill>
                  <a:srgbClr val="F6F6F6"/>
                </a:solidFill>
                <a:latin typeface="Roboto"/>
                <a:ea typeface="Roboto"/>
                <a:cs typeface="Roboto"/>
                <a:sym typeface="Roboto"/>
              </a:rPr>
              <a:t> kích hoạt bảng</a:t>
            </a:r>
            <a:endParaRPr/>
          </a:p>
        </p:txBody>
      </p:sp>
      <p:sp>
        <p:nvSpPr>
          <p:cNvPr id="402" name="Google Shape;402;p17"/>
          <p:cNvSpPr txBox="1"/>
          <p:nvPr/>
        </p:nvSpPr>
        <p:spPr>
          <a:xfrm>
            <a:off x="2096383" y="7908120"/>
            <a:ext cx="2808446" cy="519938"/>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None/>
            </a:pPr>
            <a:r>
              <a:rPr b="1" i="0" lang="en-US" sz="3200" u="none" cap="none" strike="noStrike">
                <a:solidFill>
                  <a:srgbClr val="F6F6F6"/>
                </a:solidFill>
                <a:latin typeface="Roboto"/>
                <a:ea typeface="Roboto"/>
                <a:cs typeface="Roboto"/>
                <a:sym typeface="Roboto"/>
              </a:rPr>
              <a:t>drop :</a:t>
            </a:r>
            <a:r>
              <a:rPr b="0" i="0" lang="en-US" sz="3200" u="none" cap="none" strike="noStrike">
                <a:solidFill>
                  <a:srgbClr val="F6F6F6"/>
                </a:solidFill>
                <a:latin typeface="Roboto"/>
                <a:ea typeface="Roboto"/>
                <a:cs typeface="Roboto"/>
                <a:sym typeface="Roboto"/>
              </a:rPr>
              <a:t> xóa bảng</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18"/>
          <p:cNvSpPr/>
          <p:nvPr/>
        </p:nvSpPr>
        <p:spPr>
          <a:xfrm rot="5400000">
            <a:off x="8348385" y="-8348385"/>
            <a:ext cx="2771461" cy="19468230"/>
          </a:xfrm>
          <a:custGeom>
            <a:rect b="b" l="l" r="r" t="t"/>
            <a:pathLst>
              <a:path extrusionOk="0" h="19468230" w="2771461">
                <a:moveTo>
                  <a:pt x="0" y="0"/>
                </a:moveTo>
                <a:lnTo>
                  <a:pt x="2771461" y="0"/>
                </a:lnTo>
                <a:lnTo>
                  <a:pt x="2771461" y="19468231"/>
                </a:lnTo>
                <a:lnTo>
                  <a:pt x="0" y="19468231"/>
                </a:lnTo>
                <a:lnTo>
                  <a:pt x="0" y="0"/>
                </a:lnTo>
                <a:close/>
              </a:path>
            </a:pathLst>
          </a:custGeom>
          <a:blipFill rotWithShape="1">
            <a:blip r:embed="rId3">
              <a:alphaModFix/>
            </a:blip>
            <a:stretch>
              <a:fillRect b="-6185" l="-147309" r="-340096" t="-19332"/>
            </a:stretch>
          </a:blipFill>
          <a:ln>
            <a:noFill/>
          </a:ln>
        </p:spPr>
      </p:sp>
      <p:sp>
        <p:nvSpPr>
          <p:cNvPr id="408" name="Google Shape;408;p18"/>
          <p:cNvSpPr/>
          <p:nvPr/>
        </p:nvSpPr>
        <p:spPr>
          <a:xfrm>
            <a:off x="16594640" y="5373790"/>
            <a:ext cx="4099972" cy="3802724"/>
          </a:xfrm>
          <a:custGeom>
            <a:rect b="b" l="l" r="r" t="t"/>
            <a:pathLst>
              <a:path extrusionOk="0" h="3802724" w="4099972">
                <a:moveTo>
                  <a:pt x="0" y="0"/>
                </a:moveTo>
                <a:lnTo>
                  <a:pt x="4099972" y="0"/>
                </a:lnTo>
                <a:lnTo>
                  <a:pt x="4099972" y="3802724"/>
                </a:lnTo>
                <a:lnTo>
                  <a:pt x="0" y="3802724"/>
                </a:lnTo>
                <a:lnTo>
                  <a:pt x="0" y="0"/>
                </a:lnTo>
                <a:close/>
              </a:path>
            </a:pathLst>
          </a:custGeom>
          <a:blipFill rotWithShape="1">
            <a:blip r:embed="rId4">
              <a:alphaModFix amt="51000"/>
            </a:blip>
            <a:stretch>
              <a:fillRect b="0" l="0" r="0" t="0"/>
            </a:stretch>
          </a:blipFill>
          <a:ln>
            <a:noFill/>
          </a:ln>
        </p:spPr>
      </p:sp>
      <p:sp>
        <p:nvSpPr>
          <p:cNvPr id="409" name="Google Shape;409;p18"/>
          <p:cNvSpPr/>
          <p:nvPr/>
        </p:nvSpPr>
        <p:spPr>
          <a:xfrm rot="403936">
            <a:off x="5738087" y="8450323"/>
            <a:ext cx="5025622" cy="4661265"/>
          </a:xfrm>
          <a:custGeom>
            <a:rect b="b" l="l" r="r" t="t"/>
            <a:pathLst>
              <a:path extrusionOk="0" h="4661265" w="5025622">
                <a:moveTo>
                  <a:pt x="0" y="0"/>
                </a:moveTo>
                <a:lnTo>
                  <a:pt x="5025622" y="0"/>
                </a:lnTo>
                <a:lnTo>
                  <a:pt x="5025622" y="4661264"/>
                </a:lnTo>
                <a:lnTo>
                  <a:pt x="0" y="4661264"/>
                </a:lnTo>
                <a:lnTo>
                  <a:pt x="0" y="0"/>
                </a:lnTo>
                <a:close/>
              </a:path>
            </a:pathLst>
          </a:custGeom>
          <a:blipFill rotWithShape="1">
            <a:blip r:embed="rId4">
              <a:alphaModFix amt="77000"/>
            </a:blip>
            <a:stretch>
              <a:fillRect b="0" l="0" r="0" t="0"/>
            </a:stretch>
          </a:blipFill>
          <a:ln>
            <a:noFill/>
          </a:ln>
        </p:spPr>
      </p:sp>
      <p:sp>
        <p:nvSpPr>
          <p:cNvPr id="410" name="Google Shape;410;p18"/>
          <p:cNvSpPr txBox="1"/>
          <p:nvPr/>
        </p:nvSpPr>
        <p:spPr>
          <a:xfrm>
            <a:off x="1858480" y="980591"/>
            <a:ext cx="10195928" cy="864870"/>
          </a:xfrm>
          <a:prstGeom prst="rect">
            <a:avLst/>
          </a:prstGeom>
          <a:noFill/>
          <a:ln>
            <a:noFill/>
          </a:ln>
        </p:spPr>
        <p:txBody>
          <a:bodyPr anchorCtr="0" anchor="t" bIns="0" lIns="0" spcFirstLastPara="1" rIns="0" wrap="square" tIns="0">
            <a:spAutoFit/>
          </a:bodyPr>
          <a:lstStyle/>
          <a:p>
            <a:pPr indent="0" lvl="0" marL="0" marR="0" rtl="0" algn="l">
              <a:lnSpc>
                <a:spcPct val="109000"/>
              </a:lnSpc>
              <a:spcBef>
                <a:spcPts val="0"/>
              </a:spcBef>
              <a:spcAft>
                <a:spcPts val="0"/>
              </a:spcAft>
              <a:buNone/>
            </a:pPr>
            <a:r>
              <a:rPr b="1" i="0" lang="en-US" sz="6000" u="none" cap="none" strike="noStrike">
                <a:solidFill>
                  <a:srgbClr val="FFFFFF"/>
                </a:solidFill>
                <a:latin typeface="Roboto"/>
                <a:ea typeface="Roboto"/>
                <a:cs typeface="Roboto"/>
                <a:sym typeface="Roboto"/>
              </a:rPr>
              <a:t>Cơ chế phân tán</a:t>
            </a:r>
            <a:endParaRPr/>
          </a:p>
        </p:txBody>
      </p:sp>
      <p:sp>
        <p:nvSpPr>
          <p:cNvPr id="411" name="Google Shape;411;p18"/>
          <p:cNvSpPr/>
          <p:nvPr/>
        </p:nvSpPr>
        <p:spPr>
          <a:xfrm>
            <a:off x="1443369" y="3256990"/>
            <a:ext cx="415111" cy="415111"/>
          </a:xfrm>
          <a:custGeom>
            <a:rect b="b" l="l" r="r" t="t"/>
            <a:pathLst>
              <a:path extrusionOk="0" h="415111" w="415111">
                <a:moveTo>
                  <a:pt x="0" y="0"/>
                </a:moveTo>
                <a:lnTo>
                  <a:pt x="415111" y="0"/>
                </a:lnTo>
                <a:lnTo>
                  <a:pt x="415111" y="415112"/>
                </a:lnTo>
                <a:lnTo>
                  <a:pt x="0" y="415112"/>
                </a:lnTo>
                <a:lnTo>
                  <a:pt x="0" y="0"/>
                </a:lnTo>
                <a:close/>
              </a:path>
            </a:pathLst>
          </a:custGeom>
          <a:blipFill rotWithShape="1">
            <a:blip r:embed="rId5">
              <a:alphaModFix/>
            </a:blip>
            <a:stretch>
              <a:fillRect b="0" l="0" r="0" t="0"/>
            </a:stretch>
          </a:blipFill>
          <a:ln>
            <a:noFill/>
          </a:ln>
        </p:spPr>
      </p:sp>
      <p:sp>
        <p:nvSpPr>
          <p:cNvPr id="412" name="Google Shape;412;p18"/>
          <p:cNvSpPr/>
          <p:nvPr/>
        </p:nvSpPr>
        <p:spPr>
          <a:xfrm>
            <a:off x="1443369" y="4312539"/>
            <a:ext cx="415111" cy="415111"/>
          </a:xfrm>
          <a:custGeom>
            <a:rect b="b" l="l" r="r" t="t"/>
            <a:pathLst>
              <a:path extrusionOk="0" h="415111" w="415111">
                <a:moveTo>
                  <a:pt x="0" y="0"/>
                </a:moveTo>
                <a:lnTo>
                  <a:pt x="415111" y="0"/>
                </a:lnTo>
                <a:lnTo>
                  <a:pt x="415111" y="415112"/>
                </a:lnTo>
                <a:lnTo>
                  <a:pt x="0" y="415112"/>
                </a:lnTo>
                <a:lnTo>
                  <a:pt x="0" y="0"/>
                </a:lnTo>
                <a:close/>
              </a:path>
            </a:pathLst>
          </a:custGeom>
          <a:blipFill rotWithShape="1">
            <a:blip r:embed="rId5">
              <a:alphaModFix/>
            </a:blip>
            <a:stretch>
              <a:fillRect b="0" l="0" r="0" t="0"/>
            </a:stretch>
          </a:blipFill>
          <a:ln>
            <a:noFill/>
          </a:ln>
        </p:spPr>
      </p:sp>
      <p:sp>
        <p:nvSpPr>
          <p:cNvPr id="413" name="Google Shape;413;p18"/>
          <p:cNvSpPr/>
          <p:nvPr/>
        </p:nvSpPr>
        <p:spPr>
          <a:xfrm>
            <a:off x="1443369" y="6975603"/>
            <a:ext cx="415111" cy="415111"/>
          </a:xfrm>
          <a:custGeom>
            <a:rect b="b" l="l" r="r" t="t"/>
            <a:pathLst>
              <a:path extrusionOk="0" h="415111" w="415111">
                <a:moveTo>
                  <a:pt x="0" y="0"/>
                </a:moveTo>
                <a:lnTo>
                  <a:pt x="415111" y="0"/>
                </a:lnTo>
                <a:lnTo>
                  <a:pt x="415111" y="415111"/>
                </a:lnTo>
                <a:lnTo>
                  <a:pt x="0" y="415111"/>
                </a:lnTo>
                <a:lnTo>
                  <a:pt x="0" y="0"/>
                </a:lnTo>
                <a:close/>
              </a:path>
            </a:pathLst>
          </a:custGeom>
          <a:blipFill rotWithShape="1">
            <a:blip r:embed="rId5">
              <a:alphaModFix/>
            </a:blip>
            <a:stretch>
              <a:fillRect b="0" l="0" r="0" t="0"/>
            </a:stretch>
          </a:blipFill>
          <a:ln>
            <a:noFill/>
          </a:ln>
        </p:spPr>
      </p:sp>
      <p:grpSp>
        <p:nvGrpSpPr>
          <p:cNvPr id="414" name="Google Shape;414;p18"/>
          <p:cNvGrpSpPr/>
          <p:nvPr/>
        </p:nvGrpSpPr>
        <p:grpSpPr>
          <a:xfrm>
            <a:off x="418219" y="1028700"/>
            <a:ext cx="3661602" cy="846993"/>
            <a:chOff x="0" y="0"/>
            <a:chExt cx="4882137" cy="1129324"/>
          </a:xfrm>
        </p:grpSpPr>
        <p:sp>
          <p:nvSpPr>
            <p:cNvPr id="415" name="Google Shape;415;p18"/>
            <p:cNvSpPr/>
            <p:nvPr/>
          </p:nvSpPr>
          <p:spPr>
            <a:xfrm>
              <a:off x="0" y="0"/>
              <a:ext cx="1113277" cy="1129324"/>
            </a:xfrm>
            <a:custGeom>
              <a:rect b="b" l="l" r="r" t="t"/>
              <a:pathLst>
                <a:path extrusionOk="0" h="1129324" w="1113277">
                  <a:moveTo>
                    <a:pt x="0" y="0"/>
                  </a:moveTo>
                  <a:lnTo>
                    <a:pt x="1113277" y="0"/>
                  </a:lnTo>
                  <a:lnTo>
                    <a:pt x="1113277" y="1129324"/>
                  </a:lnTo>
                  <a:lnTo>
                    <a:pt x="0" y="1129324"/>
                  </a:lnTo>
                  <a:lnTo>
                    <a:pt x="0" y="0"/>
                  </a:lnTo>
                  <a:close/>
                </a:path>
              </a:pathLst>
            </a:custGeom>
            <a:blipFill rotWithShape="1">
              <a:blip r:embed="rId6">
                <a:alphaModFix/>
              </a:blip>
              <a:stretch>
                <a:fillRect b="0" l="0" r="0" t="0"/>
              </a:stretch>
            </a:blipFill>
            <a:ln>
              <a:noFill/>
            </a:ln>
          </p:spPr>
        </p:sp>
        <p:sp>
          <p:nvSpPr>
            <p:cNvPr id="416" name="Google Shape;416;p18"/>
            <p:cNvSpPr txBox="1"/>
            <p:nvPr/>
          </p:nvSpPr>
          <p:spPr>
            <a:xfrm>
              <a:off x="1547996" y="78675"/>
              <a:ext cx="3334141" cy="766233"/>
            </a:xfrm>
            <a:prstGeom prst="rect">
              <a:avLst/>
            </a:prstGeom>
            <a:noFill/>
            <a:ln>
              <a:noFill/>
            </a:ln>
          </p:spPr>
          <p:txBody>
            <a:bodyPr anchorCtr="0" anchor="t" bIns="0" lIns="0" spcFirstLastPara="1" rIns="0" wrap="square" tIns="0">
              <a:spAutoFit/>
            </a:bodyPr>
            <a:lstStyle/>
            <a:p>
              <a:pPr indent="0" lvl="0" marL="0" marR="0" rtl="0" algn="l">
                <a:lnSpc>
                  <a:spcPct val="24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17" name="Google Shape;417;p18"/>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99B3FC"/>
                </a:solidFill>
                <a:latin typeface="Roboto"/>
                <a:ea typeface="Roboto"/>
                <a:cs typeface="Roboto"/>
                <a:sym typeface="Roboto"/>
              </a:rPr>
              <a:t>20</a:t>
            </a:r>
            <a:endParaRPr/>
          </a:p>
        </p:txBody>
      </p:sp>
      <p:sp>
        <p:nvSpPr>
          <p:cNvPr id="418" name="Google Shape;418;p18"/>
          <p:cNvSpPr txBox="1"/>
          <p:nvPr/>
        </p:nvSpPr>
        <p:spPr>
          <a:xfrm>
            <a:off x="1989680" y="3152163"/>
            <a:ext cx="13298210" cy="519938"/>
          </a:xfrm>
          <a:prstGeom prst="rect">
            <a:avLst/>
          </a:prstGeom>
          <a:noFill/>
          <a:ln>
            <a:noFill/>
          </a:ln>
        </p:spPr>
        <p:txBody>
          <a:bodyPr anchorCtr="0" anchor="t" bIns="0" lIns="0" spcFirstLastPara="1" rIns="0" wrap="square" tIns="0">
            <a:spAutoFit/>
          </a:bodyPr>
          <a:lstStyle/>
          <a:p>
            <a:pPr indent="0" lvl="0" marL="0" marR="0" rtl="0" algn="l">
              <a:lnSpc>
                <a:spcPct val="128008"/>
              </a:lnSpc>
              <a:spcBef>
                <a:spcPts val="0"/>
              </a:spcBef>
              <a:spcAft>
                <a:spcPts val="0"/>
              </a:spcAft>
              <a:buNone/>
            </a:pPr>
            <a:r>
              <a:rPr b="1" i="0" lang="en-US" sz="3199" u="none" cap="none" strike="noStrike">
                <a:solidFill>
                  <a:srgbClr val="272727"/>
                </a:solidFill>
                <a:latin typeface="Roboto"/>
                <a:ea typeface="Roboto"/>
                <a:cs typeface="Roboto"/>
                <a:sym typeface="Roboto"/>
              </a:rPr>
              <a:t>Cơ chế phân tán của HBase của Apache tuân theo cơ chế </a:t>
            </a:r>
            <a:r>
              <a:rPr b="1" i="0" lang="en-US" sz="3199" u="none" cap="none" strike="noStrike">
                <a:solidFill>
                  <a:srgbClr val="59B40A"/>
                </a:solidFill>
                <a:latin typeface="Roboto"/>
                <a:ea typeface="Roboto"/>
                <a:cs typeface="Roboto"/>
                <a:sym typeface="Roboto"/>
              </a:rPr>
              <a:t>master – slave</a:t>
            </a:r>
            <a:r>
              <a:rPr b="1" i="0" lang="en-US" sz="3199" u="none" cap="none" strike="noStrike">
                <a:solidFill>
                  <a:srgbClr val="272727"/>
                </a:solidFill>
                <a:latin typeface="Roboto"/>
                <a:ea typeface="Roboto"/>
                <a:cs typeface="Roboto"/>
                <a:sym typeface="Roboto"/>
              </a:rPr>
              <a:t>.</a:t>
            </a:r>
            <a:endParaRPr/>
          </a:p>
        </p:txBody>
      </p:sp>
      <p:sp>
        <p:nvSpPr>
          <p:cNvPr id="419" name="Google Shape;419;p18"/>
          <p:cNvSpPr txBox="1"/>
          <p:nvPr/>
        </p:nvSpPr>
        <p:spPr>
          <a:xfrm>
            <a:off x="1989680" y="4274439"/>
            <a:ext cx="15473031" cy="2062988"/>
          </a:xfrm>
          <a:prstGeom prst="rect">
            <a:avLst/>
          </a:prstGeom>
          <a:noFill/>
          <a:ln>
            <a:noFill/>
          </a:ln>
        </p:spPr>
        <p:txBody>
          <a:bodyPr anchorCtr="0" anchor="t" bIns="0" lIns="0" spcFirstLastPara="1" rIns="0" wrap="square" tIns="0">
            <a:spAutoFit/>
          </a:bodyPr>
          <a:lstStyle/>
          <a:p>
            <a:pPr indent="0" lvl="0" marL="0" marR="0" rtl="0" algn="l">
              <a:lnSpc>
                <a:spcPct val="128008"/>
              </a:lnSpc>
              <a:spcBef>
                <a:spcPts val="0"/>
              </a:spcBef>
              <a:spcAft>
                <a:spcPts val="0"/>
              </a:spcAft>
              <a:buNone/>
            </a:pPr>
            <a:r>
              <a:rPr b="1" i="0" lang="en-US" sz="3199" u="none" cap="none" strike="noStrike">
                <a:solidFill>
                  <a:srgbClr val="272727"/>
                </a:solidFill>
                <a:latin typeface="Roboto"/>
                <a:ea typeface="Roboto"/>
                <a:cs typeface="Roboto"/>
                <a:sym typeface="Roboto"/>
              </a:rPr>
              <a:t>Với cơ chế này, lẽ ra master nhận tất cả các yêu cầu và công việc thực sự được thực hiện bởi các slave, nhưng trên thực tế, để đọc và ghi dữ liệu, máy khách HBase sẽ chuyển trực tiếp đến Region Server (là slave) cụ thể chịu trách nhiệm xử lý các khóa hàng cho tất cả các hoạt động dữ liệu. </a:t>
            </a:r>
            <a:endParaRPr/>
          </a:p>
        </p:txBody>
      </p:sp>
      <p:sp>
        <p:nvSpPr>
          <p:cNvPr id="420" name="Google Shape;420;p18"/>
          <p:cNvSpPr txBox="1"/>
          <p:nvPr/>
        </p:nvSpPr>
        <p:spPr>
          <a:xfrm>
            <a:off x="1989680" y="6937503"/>
            <a:ext cx="15269620" cy="1034288"/>
          </a:xfrm>
          <a:prstGeom prst="rect">
            <a:avLst/>
          </a:prstGeom>
          <a:noFill/>
          <a:ln>
            <a:noFill/>
          </a:ln>
        </p:spPr>
        <p:txBody>
          <a:bodyPr anchorCtr="0" anchor="t" bIns="0" lIns="0" spcFirstLastPara="1" rIns="0" wrap="square" tIns="0">
            <a:spAutoFit/>
          </a:bodyPr>
          <a:lstStyle/>
          <a:p>
            <a:pPr indent="0" lvl="0" marL="0" marR="0" rtl="0" algn="l">
              <a:lnSpc>
                <a:spcPct val="128008"/>
              </a:lnSpc>
              <a:spcBef>
                <a:spcPts val="0"/>
              </a:spcBef>
              <a:spcAft>
                <a:spcPts val="0"/>
              </a:spcAft>
              <a:buNone/>
            </a:pPr>
            <a:r>
              <a:rPr b="1" i="0" lang="en-US" sz="3199" u="none" cap="none" strike="noStrike">
                <a:solidFill>
                  <a:srgbClr val="272727"/>
                </a:solidFill>
                <a:latin typeface="Roboto"/>
                <a:ea typeface="Roboto"/>
                <a:cs typeface="Roboto"/>
                <a:sym typeface="Roboto"/>
              </a:rPr>
              <a:t>Master chỉ được khách hàng sử dụng cho các hoạt động tạo, sửa đổi và xóa bảng (HBaseAdmin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19"/>
          <p:cNvSpPr/>
          <p:nvPr/>
        </p:nvSpPr>
        <p:spPr>
          <a:xfrm rot="5400000">
            <a:off x="8348385" y="-8348385"/>
            <a:ext cx="2771461" cy="19468230"/>
          </a:xfrm>
          <a:custGeom>
            <a:rect b="b" l="l" r="r" t="t"/>
            <a:pathLst>
              <a:path extrusionOk="0" h="19468230" w="2771461">
                <a:moveTo>
                  <a:pt x="0" y="0"/>
                </a:moveTo>
                <a:lnTo>
                  <a:pt x="2771461" y="0"/>
                </a:lnTo>
                <a:lnTo>
                  <a:pt x="2771461" y="19468231"/>
                </a:lnTo>
                <a:lnTo>
                  <a:pt x="0" y="19468231"/>
                </a:lnTo>
                <a:lnTo>
                  <a:pt x="0" y="0"/>
                </a:lnTo>
                <a:close/>
              </a:path>
            </a:pathLst>
          </a:custGeom>
          <a:blipFill rotWithShape="1">
            <a:blip r:embed="rId3">
              <a:alphaModFix/>
            </a:blip>
            <a:stretch>
              <a:fillRect b="-6185" l="-147309" r="-340096" t="-19332"/>
            </a:stretch>
          </a:blipFill>
          <a:ln>
            <a:noFill/>
          </a:ln>
        </p:spPr>
      </p:sp>
      <p:sp>
        <p:nvSpPr>
          <p:cNvPr id="426" name="Google Shape;426;p19"/>
          <p:cNvSpPr/>
          <p:nvPr/>
        </p:nvSpPr>
        <p:spPr>
          <a:xfrm>
            <a:off x="16594640" y="5373790"/>
            <a:ext cx="4099972" cy="3802724"/>
          </a:xfrm>
          <a:custGeom>
            <a:rect b="b" l="l" r="r" t="t"/>
            <a:pathLst>
              <a:path extrusionOk="0" h="3802724" w="4099972">
                <a:moveTo>
                  <a:pt x="0" y="0"/>
                </a:moveTo>
                <a:lnTo>
                  <a:pt x="4099972" y="0"/>
                </a:lnTo>
                <a:lnTo>
                  <a:pt x="4099972" y="3802724"/>
                </a:lnTo>
                <a:lnTo>
                  <a:pt x="0" y="3802724"/>
                </a:lnTo>
                <a:lnTo>
                  <a:pt x="0" y="0"/>
                </a:lnTo>
                <a:close/>
              </a:path>
            </a:pathLst>
          </a:custGeom>
          <a:blipFill rotWithShape="1">
            <a:blip r:embed="rId4">
              <a:alphaModFix amt="51000"/>
            </a:blip>
            <a:stretch>
              <a:fillRect b="0" l="0" r="0" t="0"/>
            </a:stretch>
          </a:blipFill>
          <a:ln>
            <a:noFill/>
          </a:ln>
        </p:spPr>
      </p:sp>
      <p:sp>
        <p:nvSpPr>
          <p:cNvPr id="427" name="Google Shape;427;p19"/>
          <p:cNvSpPr txBox="1"/>
          <p:nvPr/>
        </p:nvSpPr>
        <p:spPr>
          <a:xfrm>
            <a:off x="1858480" y="980591"/>
            <a:ext cx="10195928" cy="864870"/>
          </a:xfrm>
          <a:prstGeom prst="rect">
            <a:avLst/>
          </a:prstGeom>
          <a:noFill/>
          <a:ln>
            <a:noFill/>
          </a:ln>
        </p:spPr>
        <p:txBody>
          <a:bodyPr anchorCtr="0" anchor="t" bIns="0" lIns="0" spcFirstLastPara="1" rIns="0" wrap="square" tIns="0">
            <a:spAutoFit/>
          </a:bodyPr>
          <a:lstStyle/>
          <a:p>
            <a:pPr indent="0" lvl="0" marL="0" marR="0" rtl="0" algn="l">
              <a:lnSpc>
                <a:spcPct val="109000"/>
              </a:lnSpc>
              <a:spcBef>
                <a:spcPts val="0"/>
              </a:spcBef>
              <a:spcAft>
                <a:spcPts val="0"/>
              </a:spcAft>
              <a:buNone/>
            </a:pPr>
            <a:r>
              <a:rPr b="1" i="0" lang="en-US" sz="6000" u="none" cap="none" strike="noStrike">
                <a:solidFill>
                  <a:srgbClr val="FFFFFF"/>
                </a:solidFill>
                <a:latin typeface="Roboto"/>
                <a:ea typeface="Roboto"/>
                <a:cs typeface="Roboto"/>
                <a:sym typeface="Roboto"/>
              </a:rPr>
              <a:t>Cơ chế phân tán</a:t>
            </a:r>
            <a:endParaRPr/>
          </a:p>
        </p:txBody>
      </p:sp>
      <p:grpSp>
        <p:nvGrpSpPr>
          <p:cNvPr id="428" name="Google Shape;428;p19"/>
          <p:cNvGrpSpPr/>
          <p:nvPr/>
        </p:nvGrpSpPr>
        <p:grpSpPr>
          <a:xfrm>
            <a:off x="418219" y="1028700"/>
            <a:ext cx="3661602" cy="846993"/>
            <a:chOff x="0" y="0"/>
            <a:chExt cx="4882137" cy="1129324"/>
          </a:xfrm>
        </p:grpSpPr>
        <p:sp>
          <p:nvSpPr>
            <p:cNvPr id="429" name="Google Shape;429;p19"/>
            <p:cNvSpPr/>
            <p:nvPr/>
          </p:nvSpPr>
          <p:spPr>
            <a:xfrm>
              <a:off x="0" y="0"/>
              <a:ext cx="1113277" cy="1129324"/>
            </a:xfrm>
            <a:custGeom>
              <a:rect b="b" l="l" r="r" t="t"/>
              <a:pathLst>
                <a:path extrusionOk="0" h="1129324" w="1113277">
                  <a:moveTo>
                    <a:pt x="0" y="0"/>
                  </a:moveTo>
                  <a:lnTo>
                    <a:pt x="1113277" y="0"/>
                  </a:lnTo>
                  <a:lnTo>
                    <a:pt x="1113277" y="1129324"/>
                  </a:lnTo>
                  <a:lnTo>
                    <a:pt x="0" y="1129324"/>
                  </a:lnTo>
                  <a:lnTo>
                    <a:pt x="0" y="0"/>
                  </a:lnTo>
                  <a:close/>
                </a:path>
              </a:pathLst>
            </a:custGeom>
            <a:blipFill rotWithShape="1">
              <a:blip r:embed="rId5">
                <a:alphaModFix/>
              </a:blip>
              <a:stretch>
                <a:fillRect b="0" l="0" r="0" t="0"/>
              </a:stretch>
            </a:blipFill>
            <a:ln>
              <a:noFill/>
            </a:ln>
          </p:spPr>
        </p:sp>
        <p:sp>
          <p:nvSpPr>
            <p:cNvPr id="430" name="Google Shape;430;p19"/>
            <p:cNvSpPr txBox="1"/>
            <p:nvPr/>
          </p:nvSpPr>
          <p:spPr>
            <a:xfrm>
              <a:off x="1547996" y="78675"/>
              <a:ext cx="3334141" cy="766233"/>
            </a:xfrm>
            <a:prstGeom prst="rect">
              <a:avLst/>
            </a:prstGeom>
            <a:noFill/>
            <a:ln>
              <a:noFill/>
            </a:ln>
          </p:spPr>
          <p:txBody>
            <a:bodyPr anchorCtr="0" anchor="t" bIns="0" lIns="0" spcFirstLastPara="1" rIns="0" wrap="square" tIns="0">
              <a:spAutoFit/>
            </a:bodyPr>
            <a:lstStyle/>
            <a:p>
              <a:pPr indent="0" lvl="0" marL="0" marR="0" rtl="0" algn="l">
                <a:lnSpc>
                  <a:spcPct val="24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31" name="Google Shape;431;p19"/>
          <p:cNvSpPr/>
          <p:nvPr/>
        </p:nvSpPr>
        <p:spPr>
          <a:xfrm>
            <a:off x="1961755" y="2771461"/>
            <a:ext cx="14364491" cy="6965294"/>
          </a:xfrm>
          <a:custGeom>
            <a:rect b="b" l="l" r="r" t="t"/>
            <a:pathLst>
              <a:path extrusionOk="0" h="6965294" w="14364491">
                <a:moveTo>
                  <a:pt x="0" y="0"/>
                </a:moveTo>
                <a:lnTo>
                  <a:pt x="14364490" y="0"/>
                </a:lnTo>
                <a:lnTo>
                  <a:pt x="14364490" y="6965294"/>
                </a:lnTo>
                <a:lnTo>
                  <a:pt x="0" y="6965294"/>
                </a:lnTo>
                <a:lnTo>
                  <a:pt x="0" y="0"/>
                </a:lnTo>
                <a:close/>
              </a:path>
            </a:pathLst>
          </a:custGeom>
          <a:blipFill rotWithShape="1">
            <a:blip r:embed="rId6">
              <a:alphaModFix/>
            </a:blip>
            <a:stretch>
              <a:fillRect b="0" l="0" r="0" t="0"/>
            </a:stretch>
          </a:blipFill>
          <a:ln>
            <a:noFill/>
          </a:ln>
        </p:spPr>
      </p:sp>
      <p:sp>
        <p:nvSpPr>
          <p:cNvPr id="432" name="Google Shape;432;p19"/>
          <p:cNvSpPr/>
          <p:nvPr/>
        </p:nvSpPr>
        <p:spPr>
          <a:xfrm rot="403936">
            <a:off x="5558661" y="8928792"/>
            <a:ext cx="5025622" cy="4661265"/>
          </a:xfrm>
          <a:custGeom>
            <a:rect b="b" l="l" r="r" t="t"/>
            <a:pathLst>
              <a:path extrusionOk="0" h="4661265" w="5025622">
                <a:moveTo>
                  <a:pt x="0" y="0"/>
                </a:moveTo>
                <a:lnTo>
                  <a:pt x="5025622" y="0"/>
                </a:lnTo>
                <a:lnTo>
                  <a:pt x="5025622" y="4661265"/>
                </a:lnTo>
                <a:lnTo>
                  <a:pt x="0" y="4661265"/>
                </a:lnTo>
                <a:lnTo>
                  <a:pt x="0" y="0"/>
                </a:lnTo>
                <a:close/>
              </a:path>
            </a:pathLst>
          </a:custGeom>
          <a:blipFill rotWithShape="1">
            <a:blip r:embed="rId4">
              <a:alphaModFix amt="77000"/>
            </a:blip>
            <a:stretch>
              <a:fillRect b="0" l="0" r="0" t="0"/>
            </a:stretch>
          </a:blipFill>
          <a:ln>
            <a:noFill/>
          </a:ln>
        </p:spPr>
      </p:sp>
      <p:sp>
        <p:nvSpPr>
          <p:cNvPr id="433" name="Google Shape;433;p19"/>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99B3FC"/>
                </a:solidFill>
                <a:latin typeface="Roboto"/>
                <a:ea typeface="Roboto"/>
                <a:cs typeface="Roboto"/>
                <a:sym typeface="Roboto"/>
              </a:rPr>
              <a:t>21</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
          <p:cNvSpPr/>
          <p:nvPr/>
        </p:nvSpPr>
        <p:spPr>
          <a:xfrm rot="5400000">
            <a:off x="4000500" y="-4000500"/>
            <a:ext cx="10287000" cy="18288000"/>
          </a:xfrm>
          <a:custGeom>
            <a:rect b="b" l="l" r="r" t="t"/>
            <a:pathLst>
              <a:path extrusionOk="0" h="18288000" w="10287000">
                <a:moveTo>
                  <a:pt x="0" y="18288000"/>
                </a:moveTo>
                <a:lnTo>
                  <a:pt x="0" y="0"/>
                </a:lnTo>
                <a:lnTo>
                  <a:pt x="10287000" y="0"/>
                </a:lnTo>
                <a:lnTo>
                  <a:pt x="10287000" y="18288000"/>
                </a:lnTo>
                <a:lnTo>
                  <a:pt x="0" y="18288000"/>
                </a:lnTo>
                <a:close/>
              </a:path>
            </a:pathLst>
          </a:custGeom>
          <a:blipFill rotWithShape="1">
            <a:blip r:embed="rId3">
              <a:alphaModFix/>
            </a:blip>
            <a:stretch>
              <a:fillRect b="0" l="-9220" r="-9219" t="0"/>
            </a:stretch>
          </a:blipFill>
          <a:ln>
            <a:noFill/>
          </a:ln>
        </p:spPr>
      </p:sp>
      <p:sp>
        <p:nvSpPr>
          <p:cNvPr id="102" name="Google Shape;102;p2"/>
          <p:cNvSpPr/>
          <p:nvPr/>
        </p:nvSpPr>
        <p:spPr>
          <a:xfrm>
            <a:off x="1028700" y="1028700"/>
            <a:ext cx="834958" cy="846993"/>
          </a:xfrm>
          <a:custGeom>
            <a:rect b="b" l="l" r="r" t="t"/>
            <a:pathLst>
              <a:path extrusionOk="0" h="846993" w="834958">
                <a:moveTo>
                  <a:pt x="0" y="0"/>
                </a:moveTo>
                <a:lnTo>
                  <a:pt x="834958" y="0"/>
                </a:lnTo>
                <a:lnTo>
                  <a:pt x="834958" y="846993"/>
                </a:lnTo>
                <a:lnTo>
                  <a:pt x="0" y="846993"/>
                </a:lnTo>
                <a:lnTo>
                  <a:pt x="0" y="0"/>
                </a:lnTo>
                <a:close/>
              </a:path>
            </a:pathLst>
          </a:custGeom>
          <a:blipFill rotWithShape="1">
            <a:blip r:embed="rId4">
              <a:alphaModFix/>
            </a:blip>
            <a:stretch>
              <a:fillRect b="0" l="0" r="0" t="0"/>
            </a:stretch>
          </a:blipFill>
          <a:ln>
            <a:noFill/>
          </a:ln>
        </p:spPr>
      </p:sp>
      <p:sp>
        <p:nvSpPr>
          <p:cNvPr id="103" name="Google Shape;103;p2"/>
          <p:cNvSpPr/>
          <p:nvPr/>
        </p:nvSpPr>
        <p:spPr>
          <a:xfrm flipH="1" rot="-2294871">
            <a:off x="-2888682" y="5975372"/>
            <a:ext cx="7157515" cy="5851268"/>
          </a:xfrm>
          <a:custGeom>
            <a:rect b="b" l="l" r="r" t="t"/>
            <a:pathLst>
              <a:path extrusionOk="0" h="5851268" w="7157515">
                <a:moveTo>
                  <a:pt x="7157515" y="0"/>
                </a:moveTo>
                <a:lnTo>
                  <a:pt x="0" y="0"/>
                </a:lnTo>
                <a:lnTo>
                  <a:pt x="0" y="5851268"/>
                </a:lnTo>
                <a:lnTo>
                  <a:pt x="7157515" y="5851268"/>
                </a:lnTo>
                <a:lnTo>
                  <a:pt x="7157515" y="0"/>
                </a:lnTo>
                <a:close/>
              </a:path>
            </a:pathLst>
          </a:custGeom>
          <a:blipFill rotWithShape="1">
            <a:blip r:embed="rId5">
              <a:alphaModFix/>
            </a:blip>
            <a:stretch>
              <a:fillRect b="0" l="0" r="0" t="0"/>
            </a:stretch>
          </a:blipFill>
          <a:ln>
            <a:noFill/>
          </a:ln>
        </p:spPr>
      </p:sp>
      <p:sp>
        <p:nvSpPr>
          <p:cNvPr id="104" name="Google Shape;104;p2"/>
          <p:cNvSpPr/>
          <p:nvPr/>
        </p:nvSpPr>
        <p:spPr>
          <a:xfrm>
            <a:off x="15743463" y="1028700"/>
            <a:ext cx="1515837" cy="1515837"/>
          </a:xfrm>
          <a:custGeom>
            <a:rect b="b" l="l" r="r" t="t"/>
            <a:pathLst>
              <a:path extrusionOk="0" h="1515837" w="1515837">
                <a:moveTo>
                  <a:pt x="0" y="0"/>
                </a:moveTo>
                <a:lnTo>
                  <a:pt x="1515837" y="0"/>
                </a:lnTo>
                <a:lnTo>
                  <a:pt x="1515837" y="1515837"/>
                </a:lnTo>
                <a:lnTo>
                  <a:pt x="0" y="1515837"/>
                </a:lnTo>
                <a:lnTo>
                  <a:pt x="0" y="0"/>
                </a:lnTo>
                <a:close/>
              </a:path>
            </a:pathLst>
          </a:custGeom>
          <a:blipFill rotWithShape="1">
            <a:blip r:embed="rId6">
              <a:alphaModFix/>
            </a:blip>
            <a:stretch>
              <a:fillRect b="0" l="0" r="0" t="0"/>
            </a:stretch>
          </a:blipFill>
          <a:ln>
            <a:noFill/>
          </a:ln>
        </p:spPr>
      </p:sp>
      <p:sp>
        <p:nvSpPr>
          <p:cNvPr id="105" name="Google Shape;105;p2"/>
          <p:cNvSpPr/>
          <p:nvPr/>
        </p:nvSpPr>
        <p:spPr>
          <a:xfrm>
            <a:off x="10037731" y="-202274"/>
            <a:ext cx="4099972" cy="3802724"/>
          </a:xfrm>
          <a:custGeom>
            <a:rect b="b" l="l" r="r" t="t"/>
            <a:pathLst>
              <a:path extrusionOk="0" h="3802724" w="4099972">
                <a:moveTo>
                  <a:pt x="0" y="0"/>
                </a:moveTo>
                <a:lnTo>
                  <a:pt x="4099972" y="0"/>
                </a:lnTo>
                <a:lnTo>
                  <a:pt x="4099972" y="3802724"/>
                </a:lnTo>
                <a:lnTo>
                  <a:pt x="0" y="3802724"/>
                </a:lnTo>
                <a:lnTo>
                  <a:pt x="0" y="0"/>
                </a:lnTo>
                <a:close/>
              </a:path>
            </a:pathLst>
          </a:custGeom>
          <a:blipFill rotWithShape="1">
            <a:blip r:embed="rId7">
              <a:alphaModFix amt="51000"/>
            </a:blip>
            <a:stretch>
              <a:fillRect b="0" l="0" r="0" t="0"/>
            </a:stretch>
          </a:blipFill>
          <a:ln>
            <a:noFill/>
          </a:ln>
        </p:spPr>
      </p:sp>
      <p:grpSp>
        <p:nvGrpSpPr>
          <p:cNvPr id="106" name="Google Shape;106;p2"/>
          <p:cNvGrpSpPr/>
          <p:nvPr/>
        </p:nvGrpSpPr>
        <p:grpSpPr>
          <a:xfrm>
            <a:off x="1446179" y="3600450"/>
            <a:ext cx="3627184" cy="4403319"/>
            <a:chOff x="0" y="0"/>
            <a:chExt cx="4836246" cy="5871092"/>
          </a:xfrm>
        </p:grpSpPr>
        <p:grpSp>
          <p:nvGrpSpPr>
            <p:cNvPr id="107" name="Google Shape;107;p2"/>
            <p:cNvGrpSpPr/>
            <p:nvPr/>
          </p:nvGrpSpPr>
          <p:grpSpPr>
            <a:xfrm>
              <a:off x="0" y="4714237"/>
              <a:ext cx="4836246" cy="1156855"/>
              <a:chOff x="0" y="0"/>
              <a:chExt cx="1285540" cy="307508"/>
            </a:xfrm>
          </p:grpSpPr>
          <p:sp>
            <p:nvSpPr>
              <p:cNvPr id="108" name="Google Shape;108;p2"/>
              <p:cNvSpPr/>
              <p:nvPr/>
            </p:nvSpPr>
            <p:spPr>
              <a:xfrm>
                <a:off x="0" y="0"/>
                <a:ext cx="1285540" cy="307508"/>
              </a:xfrm>
              <a:custGeom>
                <a:rect b="b" l="l" r="r" t="t"/>
                <a:pathLst>
                  <a:path extrusionOk="0" h="307508" w="1285540">
                    <a:moveTo>
                      <a:pt x="42092" y="0"/>
                    </a:moveTo>
                    <a:lnTo>
                      <a:pt x="1243448" y="0"/>
                    </a:lnTo>
                    <a:cubicBezTo>
                      <a:pt x="1266695" y="0"/>
                      <a:pt x="1285540" y="18845"/>
                      <a:pt x="1285540" y="42092"/>
                    </a:cubicBezTo>
                    <a:lnTo>
                      <a:pt x="1285540" y="265416"/>
                    </a:lnTo>
                    <a:cubicBezTo>
                      <a:pt x="1285540" y="276579"/>
                      <a:pt x="1281105" y="287286"/>
                      <a:pt x="1273212" y="295179"/>
                    </a:cubicBezTo>
                    <a:cubicBezTo>
                      <a:pt x="1265318" y="303073"/>
                      <a:pt x="1254611" y="307508"/>
                      <a:pt x="1243448" y="307508"/>
                    </a:cubicBezTo>
                    <a:lnTo>
                      <a:pt x="42092" y="307508"/>
                    </a:lnTo>
                    <a:cubicBezTo>
                      <a:pt x="18845" y="307508"/>
                      <a:pt x="0" y="288663"/>
                      <a:pt x="0" y="265416"/>
                    </a:cubicBezTo>
                    <a:lnTo>
                      <a:pt x="0" y="42092"/>
                    </a:lnTo>
                    <a:cubicBezTo>
                      <a:pt x="0" y="30929"/>
                      <a:pt x="4435" y="20222"/>
                      <a:pt x="12329" y="12329"/>
                    </a:cubicBezTo>
                    <a:cubicBezTo>
                      <a:pt x="20222" y="4435"/>
                      <a:pt x="30929" y="0"/>
                      <a:pt x="42092" y="0"/>
                    </a:cubicBezTo>
                    <a:close/>
                  </a:path>
                </a:pathLst>
              </a:custGeom>
              <a:solidFill>
                <a:srgbClr val="000000">
                  <a:alpha val="0"/>
                </a:srgbClr>
              </a:solidFill>
              <a:ln cap="rnd"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txBox="1"/>
              <p:nvPr/>
            </p:nvSpPr>
            <p:spPr>
              <a:xfrm>
                <a:off x="0" y="0"/>
                <a:ext cx="1285540" cy="307508"/>
              </a:xfrm>
              <a:prstGeom prst="rect">
                <a:avLst/>
              </a:prstGeom>
              <a:noFill/>
              <a:ln>
                <a:noFill/>
              </a:ln>
            </p:spPr>
            <p:txBody>
              <a:bodyPr anchorCtr="0" anchor="ctr" bIns="50800" lIns="50800" spcFirstLastPara="1" rIns="50800" wrap="square" tIns="50800">
                <a:noAutofit/>
              </a:bodyPr>
              <a:lstStyle/>
              <a:p>
                <a:pPr indent="0" lvl="0" marL="0" marR="0" rtl="0" algn="ctr">
                  <a:lnSpc>
                    <a:spcPct val="169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10" name="Google Shape;110;p2"/>
            <p:cNvSpPr txBox="1"/>
            <p:nvPr/>
          </p:nvSpPr>
          <p:spPr>
            <a:xfrm>
              <a:off x="364288" y="4792441"/>
              <a:ext cx="3695852" cy="497488"/>
            </a:xfrm>
            <a:prstGeom prst="rect">
              <a:avLst/>
            </a:prstGeom>
            <a:noFill/>
            <a:ln>
              <a:noFill/>
            </a:ln>
          </p:spPr>
          <p:txBody>
            <a:bodyPr anchorCtr="0" anchor="t" bIns="0" lIns="0" spcFirstLastPara="1" rIns="0" wrap="square" tIns="0">
              <a:spAutoFit/>
            </a:bodyPr>
            <a:lstStyle/>
            <a:p>
              <a:pPr indent="0" lvl="0" marL="0" marR="0" rtl="0" algn="ctr">
                <a:lnSpc>
                  <a:spcPct val="175000"/>
                </a:lnSpc>
                <a:spcBef>
                  <a:spcPts val="0"/>
                </a:spcBef>
                <a:spcAft>
                  <a:spcPts val="0"/>
                </a:spcAft>
                <a:buNone/>
              </a:pPr>
              <a:r>
                <a:rPr b="1" i="0" lang="en-US" sz="1936" u="none" cap="none" strike="noStrike">
                  <a:solidFill>
                    <a:srgbClr val="FFFFFF"/>
                  </a:solidFill>
                  <a:latin typeface="Roboto"/>
                  <a:ea typeface="Roboto"/>
                  <a:cs typeface="Roboto"/>
                  <a:sym typeface="Roboto"/>
                </a:rPr>
                <a:t>Đoàn Ngọc Tuấn</a:t>
              </a:r>
              <a:endParaRPr/>
            </a:p>
          </p:txBody>
        </p:sp>
        <p:sp>
          <p:nvSpPr>
            <p:cNvPr id="111" name="Google Shape;111;p2"/>
            <p:cNvSpPr txBox="1"/>
            <p:nvPr/>
          </p:nvSpPr>
          <p:spPr>
            <a:xfrm>
              <a:off x="364288" y="5295464"/>
              <a:ext cx="3695852" cy="468629"/>
            </a:xfrm>
            <a:prstGeom prst="rect">
              <a:avLst/>
            </a:prstGeom>
            <a:noFill/>
            <a:ln>
              <a:noFill/>
            </a:ln>
          </p:spPr>
          <p:txBody>
            <a:bodyPr anchorCtr="0" anchor="t" bIns="0" lIns="0" spcFirstLastPara="1" rIns="0" wrap="square" tIns="0">
              <a:spAutoFit/>
            </a:bodyPr>
            <a:lstStyle/>
            <a:p>
              <a:pPr indent="0" lvl="0" marL="0" marR="0" rtl="0" algn="ctr">
                <a:lnSpc>
                  <a:spcPct val="175041"/>
                </a:lnSpc>
                <a:spcBef>
                  <a:spcPts val="0"/>
                </a:spcBef>
                <a:spcAft>
                  <a:spcPts val="0"/>
                </a:spcAft>
                <a:buNone/>
              </a:pPr>
              <a:r>
                <a:rPr b="1" i="0" lang="en-US" sz="1807" u="none" cap="none" strike="noStrike">
                  <a:solidFill>
                    <a:srgbClr val="FFFFFF"/>
                  </a:solidFill>
                  <a:latin typeface="Roboto"/>
                  <a:ea typeface="Roboto"/>
                  <a:cs typeface="Roboto"/>
                  <a:sym typeface="Roboto"/>
                </a:rPr>
                <a:t>21521623</a:t>
              </a:r>
              <a:endParaRPr/>
            </a:p>
          </p:txBody>
        </p:sp>
        <p:sp>
          <p:nvSpPr>
            <p:cNvPr id="112" name="Google Shape;112;p2"/>
            <p:cNvSpPr/>
            <p:nvPr/>
          </p:nvSpPr>
          <p:spPr>
            <a:xfrm>
              <a:off x="368725" y="0"/>
              <a:ext cx="4098795" cy="4143027"/>
            </a:xfrm>
            <a:custGeom>
              <a:rect b="b" l="l" r="r" t="t"/>
              <a:pathLst>
                <a:path extrusionOk="0" h="4143027" w="4098795">
                  <a:moveTo>
                    <a:pt x="0" y="0"/>
                  </a:moveTo>
                  <a:lnTo>
                    <a:pt x="4098795" y="0"/>
                  </a:lnTo>
                  <a:lnTo>
                    <a:pt x="4098795" y="4143027"/>
                  </a:lnTo>
                  <a:lnTo>
                    <a:pt x="0" y="4143027"/>
                  </a:lnTo>
                  <a:lnTo>
                    <a:pt x="0" y="0"/>
                  </a:lnTo>
                  <a:close/>
                </a:path>
              </a:pathLst>
            </a:custGeom>
            <a:blipFill rotWithShape="1">
              <a:blip r:embed="rId8">
                <a:alphaModFix amt="70000"/>
              </a:blip>
              <a:stretch>
                <a:fillRect b="0" l="0" r="0" t="0"/>
              </a:stretch>
            </a:blipFill>
            <a:ln>
              <a:noFill/>
            </a:ln>
          </p:spPr>
        </p:sp>
      </p:grpSp>
      <p:grpSp>
        <p:nvGrpSpPr>
          <p:cNvPr id="113" name="Google Shape;113;p2"/>
          <p:cNvGrpSpPr/>
          <p:nvPr/>
        </p:nvGrpSpPr>
        <p:grpSpPr>
          <a:xfrm>
            <a:off x="9849963" y="3656397"/>
            <a:ext cx="3509955" cy="4291425"/>
            <a:chOff x="0" y="0"/>
            <a:chExt cx="4679940" cy="5721900"/>
          </a:xfrm>
        </p:grpSpPr>
        <p:grpSp>
          <p:nvGrpSpPr>
            <p:cNvPr id="114" name="Google Shape;114;p2"/>
            <p:cNvGrpSpPr/>
            <p:nvPr/>
          </p:nvGrpSpPr>
          <p:grpSpPr>
            <a:xfrm>
              <a:off x="0" y="4602434"/>
              <a:ext cx="4679940" cy="1119466"/>
              <a:chOff x="0" y="0"/>
              <a:chExt cx="1285540" cy="307508"/>
            </a:xfrm>
          </p:grpSpPr>
          <p:sp>
            <p:nvSpPr>
              <p:cNvPr id="115" name="Google Shape;115;p2"/>
              <p:cNvSpPr/>
              <p:nvPr/>
            </p:nvSpPr>
            <p:spPr>
              <a:xfrm>
                <a:off x="0" y="0"/>
                <a:ext cx="1285540" cy="307508"/>
              </a:xfrm>
              <a:custGeom>
                <a:rect b="b" l="l" r="r" t="t"/>
                <a:pathLst>
                  <a:path extrusionOk="0" h="307508" w="1285540">
                    <a:moveTo>
                      <a:pt x="59266" y="0"/>
                    </a:moveTo>
                    <a:lnTo>
                      <a:pt x="1226274" y="0"/>
                    </a:lnTo>
                    <a:cubicBezTo>
                      <a:pt x="1259006" y="0"/>
                      <a:pt x="1285540" y="26534"/>
                      <a:pt x="1285540" y="59266"/>
                    </a:cubicBezTo>
                    <a:lnTo>
                      <a:pt x="1285540" y="248242"/>
                    </a:lnTo>
                    <a:cubicBezTo>
                      <a:pt x="1285540" y="263960"/>
                      <a:pt x="1279296" y="279035"/>
                      <a:pt x="1268182" y="290149"/>
                    </a:cubicBezTo>
                    <a:cubicBezTo>
                      <a:pt x="1257067" y="301264"/>
                      <a:pt x="1241993" y="307508"/>
                      <a:pt x="1226274" y="307508"/>
                    </a:cubicBezTo>
                    <a:lnTo>
                      <a:pt x="59266" y="307508"/>
                    </a:lnTo>
                    <a:cubicBezTo>
                      <a:pt x="26534" y="307508"/>
                      <a:pt x="0" y="280974"/>
                      <a:pt x="0" y="248242"/>
                    </a:cubicBezTo>
                    <a:lnTo>
                      <a:pt x="0" y="59266"/>
                    </a:lnTo>
                    <a:cubicBezTo>
                      <a:pt x="0" y="43548"/>
                      <a:pt x="6244" y="28473"/>
                      <a:pt x="17359" y="17359"/>
                    </a:cubicBezTo>
                    <a:cubicBezTo>
                      <a:pt x="28473" y="6244"/>
                      <a:pt x="43548" y="0"/>
                      <a:pt x="59266" y="0"/>
                    </a:cubicBezTo>
                    <a:close/>
                  </a:path>
                </a:pathLst>
              </a:custGeom>
              <a:solidFill>
                <a:srgbClr val="000000">
                  <a:alpha val="0"/>
                </a:srgbClr>
              </a:solidFill>
              <a:ln cap="rnd"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txBox="1"/>
              <p:nvPr/>
            </p:nvSpPr>
            <p:spPr>
              <a:xfrm>
                <a:off x="0" y="0"/>
                <a:ext cx="1285540" cy="307508"/>
              </a:xfrm>
              <a:prstGeom prst="rect">
                <a:avLst/>
              </a:prstGeom>
              <a:noFill/>
              <a:ln>
                <a:noFill/>
              </a:ln>
            </p:spPr>
            <p:txBody>
              <a:bodyPr anchorCtr="0" anchor="ctr" bIns="36075" lIns="36075" spcFirstLastPara="1" rIns="36075" wrap="square" tIns="36075">
                <a:noAutofit/>
              </a:bodyPr>
              <a:lstStyle/>
              <a:p>
                <a:pPr indent="0" lvl="0" marL="0" marR="0" rtl="0" algn="ctr">
                  <a:lnSpc>
                    <a:spcPct val="169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17" name="Google Shape;117;p2"/>
            <p:cNvSpPr txBox="1"/>
            <p:nvPr/>
          </p:nvSpPr>
          <p:spPr>
            <a:xfrm>
              <a:off x="534903" y="4642571"/>
              <a:ext cx="3576403" cy="475579"/>
            </a:xfrm>
            <a:prstGeom prst="rect">
              <a:avLst/>
            </a:prstGeom>
            <a:noFill/>
            <a:ln>
              <a:noFill/>
            </a:ln>
          </p:spPr>
          <p:txBody>
            <a:bodyPr anchorCtr="0" anchor="t" bIns="0" lIns="0" spcFirstLastPara="1" rIns="0" wrap="square" tIns="0">
              <a:spAutoFit/>
            </a:bodyPr>
            <a:lstStyle/>
            <a:p>
              <a:pPr indent="0" lvl="0" marL="0" marR="0" rtl="0" algn="ctr">
                <a:lnSpc>
                  <a:spcPct val="175013"/>
                </a:lnSpc>
                <a:spcBef>
                  <a:spcPts val="0"/>
                </a:spcBef>
                <a:spcAft>
                  <a:spcPts val="0"/>
                </a:spcAft>
                <a:buNone/>
              </a:pPr>
              <a:r>
                <a:rPr b="1" i="0" lang="en-US" sz="1873" u="none" cap="none" strike="noStrike">
                  <a:solidFill>
                    <a:srgbClr val="FFFFFF"/>
                  </a:solidFill>
                  <a:latin typeface="Roboto"/>
                  <a:ea typeface="Roboto"/>
                  <a:cs typeface="Roboto"/>
                  <a:sym typeface="Roboto"/>
                </a:rPr>
                <a:t>Trần Quốc Hưng</a:t>
              </a:r>
              <a:endParaRPr/>
            </a:p>
          </p:txBody>
        </p:sp>
        <p:sp>
          <p:nvSpPr>
            <p:cNvPr id="118" name="Google Shape;118;p2"/>
            <p:cNvSpPr txBox="1"/>
            <p:nvPr/>
          </p:nvSpPr>
          <p:spPr>
            <a:xfrm>
              <a:off x="534903" y="5129644"/>
              <a:ext cx="3576300" cy="359100"/>
            </a:xfrm>
            <a:prstGeom prst="rect">
              <a:avLst/>
            </a:prstGeom>
            <a:noFill/>
            <a:ln>
              <a:noFill/>
            </a:ln>
          </p:spPr>
          <p:txBody>
            <a:bodyPr anchorCtr="0" anchor="t" bIns="0" lIns="0" spcFirstLastPara="1" rIns="0" wrap="square" tIns="0">
              <a:spAutoFit/>
            </a:bodyPr>
            <a:lstStyle/>
            <a:p>
              <a:pPr indent="0" lvl="0" marL="0" marR="0" rtl="0" algn="ctr">
                <a:lnSpc>
                  <a:spcPct val="175014"/>
                </a:lnSpc>
                <a:spcBef>
                  <a:spcPts val="0"/>
                </a:spcBef>
                <a:spcAft>
                  <a:spcPts val="0"/>
                </a:spcAft>
                <a:buNone/>
              </a:pPr>
              <a:r>
                <a:rPr b="1" i="0" lang="en-US" sz="1749" u="none" cap="none" strike="noStrike">
                  <a:solidFill>
                    <a:srgbClr val="FFFFFF"/>
                  </a:solidFill>
                  <a:latin typeface="Roboto"/>
                  <a:ea typeface="Roboto"/>
                  <a:cs typeface="Roboto"/>
                  <a:sym typeface="Roboto"/>
                </a:rPr>
                <a:t>21522127</a:t>
              </a:r>
              <a:endParaRPr/>
            </a:p>
          </p:txBody>
        </p:sp>
        <p:sp>
          <p:nvSpPr>
            <p:cNvPr id="119" name="Google Shape;119;p2"/>
            <p:cNvSpPr/>
            <p:nvPr/>
          </p:nvSpPr>
          <p:spPr>
            <a:xfrm>
              <a:off x="228519" y="0"/>
              <a:ext cx="4067625" cy="3995248"/>
            </a:xfrm>
            <a:custGeom>
              <a:rect b="b" l="l" r="r" t="t"/>
              <a:pathLst>
                <a:path extrusionOk="0" h="3995248" w="4067625">
                  <a:moveTo>
                    <a:pt x="0" y="0"/>
                  </a:moveTo>
                  <a:lnTo>
                    <a:pt x="4067626" y="0"/>
                  </a:lnTo>
                  <a:lnTo>
                    <a:pt x="4067626" y="3995248"/>
                  </a:lnTo>
                  <a:lnTo>
                    <a:pt x="0" y="3995248"/>
                  </a:lnTo>
                  <a:lnTo>
                    <a:pt x="0" y="0"/>
                  </a:lnTo>
                  <a:close/>
                </a:path>
              </a:pathLst>
            </a:custGeom>
            <a:blipFill rotWithShape="1">
              <a:blip r:embed="rId9">
                <a:alphaModFix amt="70000"/>
              </a:blip>
              <a:stretch>
                <a:fillRect b="0" l="0" r="0" t="0"/>
              </a:stretch>
            </a:blipFill>
            <a:ln>
              <a:noFill/>
            </a:ln>
          </p:spPr>
        </p:sp>
      </p:grpSp>
      <p:grpSp>
        <p:nvGrpSpPr>
          <p:cNvPr id="120" name="Google Shape;120;p2"/>
          <p:cNvGrpSpPr/>
          <p:nvPr/>
        </p:nvGrpSpPr>
        <p:grpSpPr>
          <a:xfrm>
            <a:off x="2620208" y="894301"/>
            <a:ext cx="5383132" cy="1115790"/>
            <a:chOff x="0" y="0"/>
            <a:chExt cx="1567702" cy="324946"/>
          </a:xfrm>
        </p:grpSpPr>
        <p:sp>
          <p:nvSpPr>
            <p:cNvPr id="121" name="Google Shape;121;p2"/>
            <p:cNvSpPr/>
            <p:nvPr/>
          </p:nvSpPr>
          <p:spPr>
            <a:xfrm>
              <a:off x="0" y="0"/>
              <a:ext cx="1567701" cy="324946"/>
            </a:xfrm>
            <a:custGeom>
              <a:rect b="b" l="l" r="r" t="t"/>
              <a:pathLst>
                <a:path extrusionOk="0" h="324946" w="1567701">
                  <a:moveTo>
                    <a:pt x="34516" y="0"/>
                  </a:moveTo>
                  <a:lnTo>
                    <a:pt x="1533185" y="0"/>
                  </a:lnTo>
                  <a:cubicBezTo>
                    <a:pt x="1542339" y="0"/>
                    <a:pt x="1551119" y="3637"/>
                    <a:pt x="1557592" y="10110"/>
                  </a:cubicBezTo>
                  <a:cubicBezTo>
                    <a:pt x="1564065" y="16583"/>
                    <a:pt x="1567701" y="25362"/>
                    <a:pt x="1567701" y="34516"/>
                  </a:cubicBezTo>
                  <a:lnTo>
                    <a:pt x="1567701" y="290429"/>
                  </a:lnTo>
                  <a:cubicBezTo>
                    <a:pt x="1567701" y="299584"/>
                    <a:pt x="1564065" y="308363"/>
                    <a:pt x="1557592" y="314836"/>
                  </a:cubicBezTo>
                  <a:cubicBezTo>
                    <a:pt x="1551119" y="321309"/>
                    <a:pt x="1542339" y="324946"/>
                    <a:pt x="1533185" y="324946"/>
                  </a:cubicBezTo>
                  <a:lnTo>
                    <a:pt x="34516" y="324946"/>
                  </a:lnTo>
                  <a:cubicBezTo>
                    <a:pt x="15453" y="324946"/>
                    <a:pt x="0" y="309492"/>
                    <a:pt x="0" y="290429"/>
                  </a:cubicBezTo>
                  <a:lnTo>
                    <a:pt x="0" y="34516"/>
                  </a:lnTo>
                  <a:cubicBezTo>
                    <a:pt x="0" y="25362"/>
                    <a:pt x="3637" y="16583"/>
                    <a:pt x="10110" y="10110"/>
                  </a:cubicBezTo>
                  <a:cubicBezTo>
                    <a:pt x="16583" y="3637"/>
                    <a:pt x="25362" y="0"/>
                    <a:pt x="34516" y="0"/>
                  </a:cubicBezTo>
                  <a:close/>
                </a:path>
              </a:pathLst>
            </a:custGeom>
            <a:solidFill>
              <a:srgbClr val="000000">
                <a:alpha val="0"/>
              </a:srgbClr>
            </a:solidFill>
            <a:ln cap="rnd" cmpd="sng" w="38100">
              <a:solidFill>
                <a:srgbClr val="E8D3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txBox="1"/>
            <p:nvPr/>
          </p:nvSpPr>
          <p:spPr>
            <a:xfrm>
              <a:off x="0" y="0"/>
              <a:ext cx="1567702" cy="324946"/>
            </a:xfrm>
            <a:prstGeom prst="rect">
              <a:avLst/>
            </a:prstGeom>
            <a:noFill/>
            <a:ln>
              <a:noFill/>
            </a:ln>
          </p:spPr>
          <p:txBody>
            <a:bodyPr anchorCtr="0" anchor="ctr" bIns="50800" lIns="50800" spcFirstLastPara="1" rIns="50800" wrap="square" tIns="50800">
              <a:noAutofit/>
            </a:bodyPr>
            <a:lstStyle/>
            <a:p>
              <a:pPr indent="0" lvl="0" marL="0" marR="0" rtl="0" algn="ctr">
                <a:lnSpc>
                  <a:spcPct val="117999"/>
                </a:lnSpc>
                <a:spcBef>
                  <a:spcPts val="0"/>
                </a:spcBef>
                <a:spcAft>
                  <a:spcPts val="0"/>
                </a:spcAft>
                <a:buNone/>
              </a:pPr>
              <a:r>
                <a:rPr b="1" i="0" lang="en-US" sz="5000" u="none" cap="none" strike="noStrike">
                  <a:solidFill>
                    <a:srgbClr val="ECF1FF"/>
                  </a:solidFill>
                  <a:latin typeface="Roboto"/>
                  <a:ea typeface="Roboto"/>
                  <a:cs typeface="Roboto"/>
                  <a:sym typeface="Roboto"/>
                </a:rPr>
                <a:t>THÀNH VIÊN</a:t>
              </a:r>
              <a:endParaRPr/>
            </a:p>
          </p:txBody>
        </p:sp>
      </p:grpSp>
      <p:sp>
        <p:nvSpPr>
          <p:cNvPr id="123" name="Google Shape;123;p2"/>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FFFFFF"/>
                </a:solidFill>
                <a:latin typeface="Roboto"/>
                <a:ea typeface="Roboto"/>
                <a:cs typeface="Roboto"/>
                <a:sym typeface="Roboto"/>
              </a:rPr>
              <a:t>02</a:t>
            </a:r>
            <a:endParaRPr/>
          </a:p>
        </p:txBody>
      </p:sp>
      <p:grpSp>
        <p:nvGrpSpPr>
          <p:cNvPr id="124" name="Google Shape;124;p2"/>
          <p:cNvGrpSpPr/>
          <p:nvPr/>
        </p:nvGrpSpPr>
        <p:grpSpPr>
          <a:xfrm>
            <a:off x="5648071" y="3631482"/>
            <a:ext cx="3627184" cy="4341254"/>
            <a:chOff x="0" y="0"/>
            <a:chExt cx="4836246" cy="5788339"/>
          </a:xfrm>
        </p:grpSpPr>
        <p:grpSp>
          <p:nvGrpSpPr>
            <p:cNvPr id="125" name="Google Shape;125;p2"/>
            <p:cNvGrpSpPr/>
            <p:nvPr/>
          </p:nvGrpSpPr>
          <p:grpSpPr>
            <a:xfrm>
              <a:off x="0" y="4631484"/>
              <a:ext cx="4836246" cy="1156855"/>
              <a:chOff x="0" y="0"/>
              <a:chExt cx="1285540" cy="307508"/>
            </a:xfrm>
          </p:grpSpPr>
          <p:sp>
            <p:nvSpPr>
              <p:cNvPr id="126" name="Google Shape;126;p2"/>
              <p:cNvSpPr/>
              <p:nvPr/>
            </p:nvSpPr>
            <p:spPr>
              <a:xfrm>
                <a:off x="0" y="0"/>
                <a:ext cx="1285540" cy="307508"/>
              </a:xfrm>
              <a:custGeom>
                <a:rect b="b" l="l" r="r" t="t"/>
                <a:pathLst>
                  <a:path extrusionOk="0" h="307508" w="1285540">
                    <a:moveTo>
                      <a:pt x="57350" y="0"/>
                    </a:moveTo>
                    <a:lnTo>
                      <a:pt x="1228190" y="0"/>
                    </a:lnTo>
                    <a:cubicBezTo>
                      <a:pt x="1259864" y="0"/>
                      <a:pt x="1285540" y="25677"/>
                      <a:pt x="1285540" y="57350"/>
                    </a:cubicBezTo>
                    <a:lnTo>
                      <a:pt x="1285540" y="250158"/>
                    </a:lnTo>
                    <a:cubicBezTo>
                      <a:pt x="1285540" y="265368"/>
                      <a:pt x="1279498" y="279955"/>
                      <a:pt x="1268743" y="290710"/>
                    </a:cubicBezTo>
                    <a:cubicBezTo>
                      <a:pt x="1257987" y="301466"/>
                      <a:pt x="1243400" y="307508"/>
                      <a:pt x="1228190" y="307508"/>
                    </a:cubicBezTo>
                    <a:lnTo>
                      <a:pt x="57350" y="307508"/>
                    </a:lnTo>
                    <a:cubicBezTo>
                      <a:pt x="25677" y="307508"/>
                      <a:pt x="0" y="281831"/>
                      <a:pt x="0" y="250158"/>
                    </a:cubicBezTo>
                    <a:lnTo>
                      <a:pt x="0" y="57350"/>
                    </a:lnTo>
                    <a:cubicBezTo>
                      <a:pt x="0" y="25677"/>
                      <a:pt x="25677" y="0"/>
                      <a:pt x="57350" y="0"/>
                    </a:cubicBezTo>
                    <a:close/>
                  </a:path>
                </a:pathLst>
              </a:custGeom>
              <a:solidFill>
                <a:srgbClr val="000000">
                  <a:alpha val="0"/>
                </a:srgbClr>
              </a:solidFill>
              <a:ln cap="rnd"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txBox="1"/>
              <p:nvPr/>
            </p:nvSpPr>
            <p:spPr>
              <a:xfrm>
                <a:off x="0" y="0"/>
                <a:ext cx="1285540" cy="307508"/>
              </a:xfrm>
              <a:prstGeom prst="rect">
                <a:avLst/>
              </a:prstGeom>
              <a:noFill/>
              <a:ln>
                <a:noFill/>
              </a:ln>
            </p:spPr>
            <p:txBody>
              <a:bodyPr anchorCtr="0" anchor="ctr" bIns="37275" lIns="37275" spcFirstLastPara="1" rIns="37275" wrap="square" tIns="37275">
                <a:noAutofit/>
              </a:bodyPr>
              <a:lstStyle/>
              <a:p>
                <a:pPr indent="0" lvl="0" marL="0" marR="0" rtl="0" algn="ctr">
                  <a:lnSpc>
                    <a:spcPct val="169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28" name="Google Shape;128;p2"/>
            <p:cNvSpPr txBox="1"/>
            <p:nvPr/>
          </p:nvSpPr>
          <p:spPr>
            <a:xfrm>
              <a:off x="364288" y="4709688"/>
              <a:ext cx="3695852" cy="497488"/>
            </a:xfrm>
            <a:prstGeom prst="rect">
              <a:avLst/>
            </a:prstGeom>
            <a:noFill/>
            <a:ln>
              <a:noFill/>
            </a:ln>
          </p:spPr>
          <p:txBody>
            <a:bodyPr anchorCtr="0" anchor="t" bIns="0" lIns="0" spcFirstLastPara="1" rIns="0" wrap="square" tIns="0">
              <a:spAutoFit/>
            </a:bodyPr>
            <a:lstStyle/>
            <a:p>
              <a:pPr indent="0" lvl="0" marL="0" marR="0" rtl="0" algn="ctr">
                <a:lnSpc>
                  <a:spcPct val="175000"/>
                </a:lnSpc>
                <a:spcBef>
                  <a:spcPts val="0"/>
                </a:spcBef>
                <a:spcAft>
                  <a:spcPts val="0"/>
                </a:spcAft>
                <a:buNone/>
              </a:pPr>
              <a:r>
                <a:rPr b="1" i="0" lang="en-US" sz="1936" u="none" cap="none" strike="noStrike">
                  <a:solidFill>
                    <a:srgbClr val="FFFFFF"/>
                  </a:solidFill>
                  <a:latin typeface="Roboto"/>
                  <a:ea typeface="Roboto"/>
                  <a:cs typeface="Roboto"/>
                  <a:sym typeface="Roboto"/>
                </a:rPr>
                <a:t>Doãn Công Trí</a:t>
              </a:r>
              <a:endParaRPr/>
            </a:p>
          </p:txBody>
        </p:sp>
        <p:sp>
          <p:nvSpPr>
            <p:cNvPr id="129" name="Google Shape;129;p2"/>
            <p:cNvSpPr txBox="1"/>
            <p:nvPr/>
          </p:nvSpPr>
          <p:spPr>
            <a:xfrm>
              <a:off x="364288" y="5212711"/>
              <a:ext cx="3695852" cy="468629"/>
            </a:xfrm>
            <a:prstGeom prst="rect">
              <a:avLst/>
            </a:prstGeom>
            <a:noFill/>
            <a:ln>
              <a:noFill/>
            </a:ln>
          </p:spPr>
          <p:txBody>
            <a:bodyPr anchorCtr="0" anchor="t" bIns="0" lIns="0" spcFirstLastPara="1" rIns="0" wrap="square" tIns="0">
              <a:spAutoFit/>
            </a:bodyPr>
            <a:lstStyle/>
            <a:p>
              <a:pPr indent="0" lvl="0" marL="0" marR="0" rtl="0" algn="ctr">
                <a:lnSpc>
                  <a:spcPct val="175041"/>
                </a:lnSpc>
                <a:spcBef>
                  <a:spcPts val="0"/>
                </a:spcBef>
                <a:spcAft>
                  <a:spcPts val="0"/>
                </a:spcAft>
                <a:buNone/>
              </a:pPr>
              <a:r>
                <a:rPr b="1" i="0" lang="en-US" sz="1807" u="none" cap="none" strike="noStrike">
                  <a:solidFill>
                    <a:srgbClr val="FFFFFF"/>
                  </a:solidFill>
                  <a:latin typeface="Roboto"/>
                  <a:ea typeface="Roboto"/>
                  <a:cs typeface="Roboto"/>
                  <a:sym typeface="Roboto"/>
                </a:rPr>
                <a:t>21520492</a:t>
              </a:r>
              <a:endParaRPr/>
            </a:p>
          </p:txBody>
        </p:sp>
        <p:sp>
          <p:nvSpPr>
            <p:cNvPr id="130" name="Google Shape;130;p2"/>
            <p:cNvSpPr/>
            <p:nvPr/>
          </p:nvSpPr>
          <p:spPr>
            <a:xfrm>
              <a:off x="427633" y="0"/>
              <a:ext cx="3980979" cy="3995248"/>
            </a:xfrm>
            <a:custGeom>
              <a:rect b="b" l="l" r="r" t="t"/>
              <a:pathLst>
                <a:path extrusionOk="0" h="3995248" w="3980979">
                  <a:moveTo>
                    <a:pt x="0" y="0"/>
                  </a:moveTo>
                  <a:lnTo>
                    <a:pt x="3980979" y="0"/>
                  </a:lnTo>
                  <a:lnTo>
                    <a:pt x="3980979" y="3995248"/>
                  </a:lnTo>
                  <a:lnTo>
                    <a:pt x="0" y="3995248"/>
                  </a:lnTo>
                  <a:lnTo>
                    <a:pt x="0" y="0"/>
                  </a:lnTo>
                  <a:close/>
                </a:path>
              </a:pathLst>
            </a:custGeom>
            <a:blipFill rotWithShape="1">
              <a:blip r:embed="rId10">
                <a:alphaModFix amt="70000"/>
              </a:blip>
              <a:stretch>
                <a:fillRect b="0" l="0" r="0" t="0"/>
              </a:stretch>
            </a:blipFill>
            <a:ln>
              <a:noFill/>
            </a:ln>
          </p:spPr>
        </p:sp>
      </p:grpSp>
      <p:grpSp>
        <p:nvGrpSpPr>
          <p:cNvPr id="131" name="Google Shape;131;p2"/>
          <p:cNvGrpSpPr/>
          <p:nvPr/>
        </p:nvGrpSpPr>
        <p:grpSpPr>
          <a:xfrm>
            <a:off x="13934625" y="3672904"/>
            <a:ext cx="3509955" cy="4258412"/>
            <a:chOff x="0" y="0"/>
            <a:chExt cx="4679940" cy="5677882"/>
          </a:xfrm>
        </p:grpSpPr>
        <p:sp>
          <p:nvSpPr>
            <p:cNvPr id="132" name="Google Shape;132;p2"/>
            <p:cNvSpPr/>
            <p:nvPr/>
          </p:nvSpPr>
          <p:spPr>
            <a:xfrm>
              <a:off x="440401" y="0"/>
              <a:ext cx="3770855" cy="3749521"/>
            </a:xfrm>
            <a:custGeom>
              <a:rect b="b" l="l" r="r" t="t"/>
              <a:pathLst>
                <a:path extrusionOk="0" h="3749521" w="3770855">
                  <a:moveTo>
                    <a:pt x="0" y="0"/>
                  </a:moveTo>
                  <a:lnTo>
                    <a:pt x="3770855" y="0"/>
                  </a:lnTo>
                  <a:lnTo>
                    <a:pt x="3770855" y="3749521"/>
                  </a:lnTo>
                  <a:lnTo>
                    <a:pt x="0" y="3749521"/>
                  </a:lnTo>
                  <a:lnTo>
                    <a:pt x="0" y="0"/>
                  </a:lnTo>
                  <a:close/>
                </a:path>
              </a:pathLst>
            </a:custGeom>
            <a:blipFill rotWithShape="1">
              <a:blip r:embed="rId11">
                <a:alphaModFix amt="76000"/>
              </a:blip>
              <a:stretch>
                <a:fillRect b="-6568" l="0" r="0" t="-6568"/>
              </a:stretch>
            </a:blipFill>
            <a:ln>
              <a:noFill/>
            </a:ln>
          </p:spPr>
        </p:sp>
        <p:grpSp>
          <p:nvGrpSpPr>
            <p:cNvPr id="133" name="Google Shape;133;p2"/>
            <p:cNvGrpSpPr/>
            <p:nvPr/>
          </p:nvGrpSpPr>
          <p:grpSpPr>
            <a:xfrm>
              <a:off x="0" y="4558416"/>
              <a:ext cx="4679940" cy="1119466"/>
              <a:chOff x="0" y="0"/>
              <a:chExt cx="1285540" cy="307508"/>
            </a:xfrm>
          </p:grpSpPr>
          <p:sp>
            <p:nvSpPr>
              <p:cNvPr id="134" name="Google Shape;134;p2"/>
              <p:cNvSpPr/>
              <p:nvPr/>
            </p:nvSpPr>
            <p:spPr>
              <a:xfrm>
                <a:off x="0" y="0"/>
                <a:ext cx="1285540" cy="307508"/>
              </a:xfrm>
              <a:custGeom>
                <a:rect b="b" l="l" r="r" t="t"/>
                <a:pathLst>
                  <a:path extrusionOk="0" h="307508" w="1285540">
                    <a:moveTo>
                      <a:pt x="59266" y="0"/>
                    </a:moveTo>
                    <a:lnTo>
                      <a:pt x="1226274" y="0"/>
                    </a:lnTo>
                    <a:cubicBezTo>
                      <a:pt x="1259006" y="0"/>
                      <a:pt x="1285540" y="26534"/>
                      <a:pt x="1285540" y="59266"/>
                    </a:cubicBezTo>
                    <a:lnTo>
                      <a:pt x="1285540" y="248242"/>
                    </a:lnTo>
                    <a:cubicBezTo>
                      <a:pt x="1285540" y="263960"/>
                      <a:pt x="1279296" y="279035"/>
                      <a:pt x="1268182" y="290149"/>
                    </a:cubicBezTo>
                    <a:cubicBezTo>
                      <a:pt x="1257067" y="301264"/>
                      <a:pt x="1241993" y="307508"/>
                      <a:pt x="1226274" y="307508"/>
                    </a:cubicBezTo>
                    <a:lnTo>
                      <a:pt x="59266" y="307508"/>
                    </a:lnTo>
                    <a:cubicBezTo>
                      <a:pt x="26534" y="307508"/>
                      <a:pt x="0" y="280974"/>
                      <a:pt x="0" y="248242"/>
                    </a:cubicBezTo>
                    <a:lnTo>
                      <a:pt x="0" y="59266"/>
                    </a:lnTo>
                    <a:cubicBezTo>
                      <a:pt x="0" y="43548"/>
                      <a:pt x="6244" y="28473"/>
                      <a:pt x="17359" y="17359"/>
                    </a:cubicBezTo>
                    <a:cubicBezTo>
                      <a:pt x="28473" y="6244"/>
                      <a:pt x="43548" y="0"/>
                      <a:pt x="59266" y="0"/>
                    </a:cubicBezTo>
                    <a:close/>
                  </a:path>
                </a:pathLst>
              </a:custGeom>
              <a:solidFill>
                <a:srgbClr val="000000">
                  <a:alpha val="0"/>
                </a:srgbClr>
              </a:solidFill>
              <a:ln cap="rnd"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txBox="1"/>
              <p:nvPr/>
            </p:nvSpPr>
            <p:spPr>
              <a:xfrm>
                <a:off x="0" y="0"/>
                <a:ext cx="1285540" cy="307508"/>
              </a:xfrm>
              <a:prstGeom prst="rect">
                <a:avLst/>
              </a:prstGeom>
              <a:noFill/>
              <a:ln>
                <a:noFill/>
              </a:ln>
            </p:spPr>
            <p:txBody>
              <a:bodyPr anchorCtr="0" anchor="ctr" bIns="36075" lIns="36075" spcFirstLastPara="1" rIns="36075" wrap="square" tIns="36075">
                <a:noAutofit/>
              </a:bodyPr>
              <a:lstStyle/>
              <a:p>
                <a:pPr indent="0" lvl="0" marL="0" marR="0" rtl="0" algn="ctr">
                  <a:lnSpc>
                    <a:spcPct val="169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36" name="Google Shape;136;p2"/>
            <p:cNvSpPr txBox="1"/>
            <p:nvPr/>
          </p:nvSpPr>
          <p:spPr>
            <a:xfrm>
              <a:off x="534903" y="4598553"/>
              <a:ext cx="3576403" cy="1020886"/>
            </a:xfrm>
            <a:prstGeom prst="rect">
              <a:avLst/>
            </a:prstGeom>
            <a:noFill/>
            <a:ln>
              <a:noFill/>
            </a:ln>
          </p:spPr>
          <p:txBody>
            <a:bodyPr anchorCtr="0" anchor="t" bIns="0" lIns="0" spcFirstLastPara="1" rIns="0" wrap="square" tIns="0">
              <a:spAutoFit/>
            </a:bodyPr>
            <a:lstStyle/>
            <a:p>
              <a:pPr indent="0" lvl="0" marL="0" marR="0" rtl="0" algn="ctr">
                <a:lnSpc>
                  <a:spcPct val="175013"/>
                </a:lnSpc>
                <a:spcBef>
                  <a:spcPts val="0"/>
                </a:spcBef>
                <a:spcAft>
                  <a:spcPts val="0"/>
                </a:spcAft>
                <a:buNone/>
              </a:pPr>
              <a:r>
                <a:rPr b="1" i="0" lang="en-US" sz="1873" u="none" cap="none" strike="noStrike">
                  <a:solidFill>
                    <a:srgbClr val="FFFFFF"/>
                  </a:solidFill>
                  <a:latin typeface="Roboto"/>
                  <a:ea typeface="Roboto"/>
                  <a:cs typeface="Roboto"/>
                  <a:sym typeface="Roboto"/>
                </a:rPr>
                <a:t> Trần Lê Tứ </a:t>
              </a:r>
              <a:endParaRPr/>
            </a:p>
            <a:p>
              <a:pPr indent="0" lvl="0" marL="0" marR="0" rtl="0" algn="ctr">
                <a:lnSpc>
                  <a:spcPct val="175013"/>
                </a:lnSpc>
                <a:spcBef>
                  <a:spcPts val="0"/>
                </a:spcBef>
                <a:spcAft>
                  <a:spcPts val="0"/>
                </a:spcAft>
                <a:buNone/>
              </a:pPr>
              <a:r>
                <a:t/>
              </a:r>
              <a:endParaRPr b="1" i="0" sz="1873" u="none" cap="none" strike="noStrike">
                <a:solidFill>
                  <a:srgbClr val="FFFFFF"/>
                </a:solidFill>
                <a:latin typeface="Roboto"/>
                <a:ea typeface="Roboto"/>
                <a:cs typeface="Roboto"/>
                <a:sym typeface="Roboto"/>
              </a:endParaRPr>
            </a:p>
          </p:txBody>
        </p:sp>
        <p:sp>
          <p:nvSpPr>
            <p:cNvPr id="137" name="Google Shape;137;p2"/>
            <p:cNvSpPr txBox="1"/>
            <p:nvPr/>
          </p:nvSpPr>
          <p:spPr>
            <a:xfrm>
              <a:off x="534903" y="5085627"/>
              <a:ext cx="3576403" cy="447344"/>
            </a:xfrm>
            <a:prstGeom prst="rect">
              <a:avLst/>
            </a:prstGeom>
            <a:noFill/>
            <a:ln>
              <a:noFill/>
            </a:ln>
          </p:spPr>
          <p:txBody>
            <a:bodyPr anchorCtr="0" anchor="t" bIns="0" lIns="0" spcFirstLastPara="1" rIns="0" wrap="square" tIns="0">
              <a:spAutoFit/>
            </a:bodyPr>
            <a:lstStyle/>
            <a:p>
              <a:pPr indent="0" lvl="0" marL="0" marR="0" rtl="0" algn="ctr">
                <a:lnSpc>
                  <a:spcPct val="175014"/>
                </a:lnSpc>
                <a:spcBef>
                  <a:spcPts val="0"/>
                </a:spcBef>
                <a:spcAft>
                  <a:spcPts val="0"/>
                </a:spcAft>
                <a:buNone/>
              </a:pPr>
              <a:r>
                <a:rPr b="1" i="0" lang="en-US" sz="1749" u="none" cap="none" strike="noStrike">
                  <a:solidFill>
                    <a:srgbClr val="FFFFFF"/>
                  </a:solidFill>
                  <a:latin typeface="Roboto"/>
                  <a:ea typeface="Roboto"/>
                  <a:cs typeface="Roboto"/>
                  <a:sym typeface="Roboto"/>
                </a:rPr>
                <a:t>21522746</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20"/>
          <p:cNvSpPr/>
          <p:nvPr/>
        </p:nvSpPr>
        <p:spPr>
          <a:xfrm rot="5400000">
            <a:off x="4000500" y="-4000500"/>
            <a:ext cx="10287000" cy="18288000"/>
          </a:xfrm>
          <a:custGeom>
            <a:rect b="b" l="l" r="r" t="t"/>
            <a:pathLst>
              <a:path extrusionOk="0" h="18288000" w="10287000">
                <a:moveTo>
                  <a:pt x="0" y="18288000"/>
                </a:moveTo>
                <a:lnTo>
                  <a:pt x="0" y="0"/>
                </a:lnTo>
                <a:lnTo>
                  <a:pt x="10287000" y="0"/>
                </a:lnTo>
                <a:lnTo>
                  <a:pt x="10287000" y="18288000"/>
                </a:lnTo>
                <a:lnTo>
                  <a:pt x="0" y="18288000"/>
                </a:lnTo>
                <a:close/>
              </a:path>
            </a:pathLst>
          </a:custGeom>
          <a:blipFill rotWithShape="1">
            <a:blip r:embed="rId3">
              <a:alphaModFix/>
            </a:blip>
            <a:stretch>
              <a:fillRect b="0" l="-9220" r="-9219" t="0"/>
            </a:stretch>
          </a:blipFill>
          <a:ln>
            <a:noFill/>
          </a:ln>
        </p:spPr>
      </p:sp>
      <p:sp>
        <p:nvSpPr>
          <p:cNvPr id="439" name="Google Shape;439;p20"/>
          <p:cNvSpPr/>
          <p:nvPr/>
        </p:nvSpPr>
        <p:spPr>
          <a:xfrm flipH="1" rot="-2294871">
            <a:off x="-2888682" y="5975372"/>
            <a:ext cx="7157515" cy="5851268"/>
          </a:xfrm>
          <a:custGeom>
            <a:rect b="b" l="l" r="r" t="t"/>
            <a:pathLst>
              <a:path extrusionOk="0" h="5851268" w="7157515">
                <a:moveTo>
                  <a:pt x="7157515" y="0"/>
                </a:moveTo>
                <a:lnTo>
                  <a:pt x="0" y="0"/>
                </a:lnTo>
                <a:lnTo>
                  <a:pt x="0" y="5851268"/>
                </a:lnTo>
                <a:lnTo>
                  <a:pt x="7157515" y="5851268"/>
                </a:lnTo>
                <a:lnTo>
                  <a:pt x="7157515" y="0"/>
                </a:lnTo>
                <a:close/>
              </a:path>
            </a:pathLst>
          </a:custGeom>
          <a:blipFill rotWithShape="1">
            <a:blip r:embed="rId4">
              <a:alphaModFix/>
            </a:blip>
            <a:stretch>
              <a:fillRect b="0" l="0" r="0" t="0"/>
            </a:stretch>
          </a:blipFill>
          <a:ln>
            <a:noFill/>
          </a:ln>
        </p:spPr>
      </p:sp>
      <p:sp>
        <p:nvSpPr>
          <p:cNvPr id="440" name="Google Shape;440;p20"/>
          <p:cNvSpPr/>
          <p:nvPr/>
        </p:nvSpPr>
        <p:spPr>
          <a:xfrm>
            <a:off x="14747266" y="1182593"/>
            <a:ext cx="1515837" cy="1515837"/>
          </a:xfrm>
          <a:custGeom>
            <a:rect b="b" l="l" r="r" t="t"/>
            <a:pathLst>
              <a:path extrusionOk="0" h="1515837" w="1515837">
                <a:moveTo>
                  <a:pt x="0" y="0"/>
                </a:moveTo>
                <a:lnTo>
                  <a:pt x="1515837" y="0"/>
                </a:lnTo>
                <a:lnTo>
                  <a:pt x="1515837" y="1515837"/>
                </a:lnTo>
                <a:lnTo>
                  <a:pt x="0" y="1515837"/>
                </a:lnTo>
                <a:lnTo>
                  <a:pt x="0" y="0"/>
                </a:lnTo>
                <a:close/>
              </a:path>
            </a:pathLst>
          </a:custGeom>
          <a:blipFill rotWithShape="1">
            <a:blip r:embed="rId5">
              <a:alphaModFix/>
            </a:blip>
            <a:stretch>
              <a:fillRect b="0" l="0" r="0" t="0"/>
            </a:stretch>
          </a:blipFill>
          <a:ln>
            <a:noFill/>
          </a:ln>
        </p:spPr>
      </p:sp>
      <p:sp>
        <p:nvSpPr>
          <p:cNvPr id="441" name="Google Shape;441;p20"/>
          <p:cNvSpPr/>
          <p:nvPr/>
        </p:nvSpPr>
        <p:spPr>
          <a:xfrm>
            <a:off x="10037731" y="-202274"/>
            <a:ext cx="4099972" cy="3802724"/>
          </a:xfrm>
          <a:custGeom>
            <a:rect b="b" l="l" r="r" t="t"/>
            <a:pathLst>
              <a:path extrusionOk="0" h="3802724" w="4099972">
                <a:moveTo>
                  <a:pt x="0" y="0"/>
                </a:moveTo>
                <a:lnTo>
                  <a:pt x="4099972" y="0"/>
                </a:lnTo>
                <a:lnTo>
                  <a:pt x="4099972" y="3802724"/>
                </a:lnTo>
                <a:lnTo>
                  <a:pt x="0" y="3802724"/>
                </a:lnTo>
                <a:lnTo>
                  <a:pt x="0" y="0"/>
                </a:lnTo>
                <a:close/>
              </a:path>
            </a:pathLst>
          </a:custGeom>
          <a:blipFill rotWithShape="1">
            <a:blip r:embed="rId6">
              <a:alphaModFix amt="51000"/>
            </a:blip>
            <a:stretch>
              <a:fillRect b="0" l="0" r="0" t="0"/>
            </a:stretch>
          </a:blipFill>
          <a:ln>
            <a:noFill/>
          </a:ln>
        </p:spPr>
      </p:sp>
      <p:sp>
        <p:nvSpPr>
          <p:cNvPr id="442" name="Google Shape;442;p20"/>
          <p:cNvSpPr txBox="1"/>
          <p:nvPr/>
        </p:nvSpPr>
        <p:spPr>
          <a:xfrm>
            <a:off x="3425277" y="3756024"/>
            <a:ext cx="11570666" cy="2245358"/>
          </a:xfrm>
          <a:prstGeom prst="rect">
            <a:avLst/>
          </a:prstGeom>
          <a:noFill/>
          <a:ln>
            <a:noFill/>
          </a:ln>
        </p:spPr>
        <p:txBody>
          <a:bodyPr anchorCtr="0" anchor="t" bIns="0" lIns="0" spcFirstLastPara="1" rIns="0" wrap="square" tIns="0">
            <a:spAutoFit/>
          </a:bodyPr>
          <a:lstStyle/>
          <a:p>
            <a:pPr indent="0" lvl="0" marL="0" marR="0" rtl="0" algn="ctr">
              <a:lnSpc>
                <a:spcPct val="109001"/>
              </a:lnSpc>
              <a:spcBef>
                <a:spcPts val="0"/>
              </a:spcBef>
              <a:spcAft>
                <a:spcPts val="0"/>
              </a:spcAft>
              <a:buNone/>
            </a:pPr>
            <a:r>
              <a:rPr b="1" i="0" lang="en-US" sz="7999" u="none" cap="none" strike="noStrike">
                <a:solidFill>
                  <a:srgbClr val="FFFFFF"/>
                </a:solidFill>
                <a:latin typeface="Roboto"/>
                <a:ea typeface="Roboto"/>
                <a:cs typeface="Roboto"/>
                <a:sym typeface="Roboto"/>
              </a:rPr>
              <a:t>Thực nghiệm mô phỏng phân tán</a:t>
            </a:r>
            <a:endParaRPr/>
          </a:p>
        </p:txBody>
      </p:sp>
      <p:sp>
        <p:nvSpPr>
          <p:cNvPr id="443" name="Google Shape;443;p20"/>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FFFFFF"/>
                </a:solidFill>
                <a:latin typeface="Roboto"/>
                <a:ea typeface="Roboto"/>
                <a:cs typeface="Roboto"/>
                <a:sym typeface="Roboto"/>
              </a:rPr>
              <a:t>23</a:t>
            </a:r>
            <a:endParaRPr/>
          </a:p>
        </p:txBody>
      </p:sp>
      <p:sp>
        <p:nvSpPr>
          <p:cNvPr id="444" name="Google Shape;444;p20"/>
          <p:cNvSpPr/>
          <p:nvPr/>
        </p:nvSpPr>
        <p:spPr>
          <a:xfrm rot="403936">
            <a:off x="5636487" y="8289529"/>
            <a:ext cx="5025622" cy="4661265"/>
          </a:xfrm>
          <a:custGeom>
            <a:rect b="b" l="l" r="r" t="t"/>
            <a:pathLst>
              <a:path extrusionOk="0" h="4661265" w="5025622">
                <a:moveTo>
                  <a:pt x="0" y="0"/>
                </a:moveTo>
                <a:lnTo>
                  <a:pt x="5025622" y="0"/>
                </a:lnTo>
                <a:lnTo>
                  <a:pt x="5025622" y="4661265"/>
                </a:lnTo>
                <a:lnTo>
                  <a:pt x="0" y="4661265"/>
                </a:lnTo>
                <a:lnTo>
                  <a:pt x="0" y="0"/>
                </a:lnTo>
                <a:close/>
              </a:path>
            </a:pathLst>
          </a:custGeom>
          <a:blipFill rotWithShape="1">
            <a:blip r:embed="rId6">
              <a:alphaModFix amt="77000"/>
            </a:blip>
            <a:stretch>
              <a:fillRect b="0" l="0" r="0" t="0"/>
            </a:stretch>
          </a:blipFill>
          <a:ln>
            <a:noFill/>
          </a:ln>
        </p:spPr>
      </p:sp>
      <p:grpSp>
        <p:nvGrpSpPr>
          <p:cNvPr id="445" name="Google Shape;445;p20"/>
          <p:cNvGrpSpPr/>
          <p:nvPr/>
        </p:nvGrpSpPr>
        <p:grpSpPr>
          <a:xfrm>
            <a:off x="690076" y="759096"/>
            <a:ext cx="3661602" cy="846993"/>
            <a:chOff x="0" y="0"/>
            <a:chExt cx="4882137" cy="1129324"/>
          </a:xfrm>
        </p:grpSpPr>
        <p:sp>
          <p:nvSpPr>
            <p:cNvPr id="446" name="Google Shape;446;p20"/>
            <p:cNvSpPr/>
            <p:nvPr/>
          </p:nvSpPr>
          <p:spPr>
            <a:xfrm>
              <a:off x="0" y="0"/>
              <a:ext cx="1113277" cy="1129324"/>
            </a:xfrm>
            <a:custGeom>
              <a:rect b="b" l="l" r="r" t="t"/>
              <a:pathLst>
                <a:path extrusionOk="0" h="1129324" w="1113277">
                  <a:moveTo>
                    <a:pt x="0" y="0"/>
                  </a:moveTo>
                  <a:lnTo>
                    <a:pt x="1113277" y="0"/>
                  </a:lnTo>
                  <a:lnTo>
                    <a:pt x="1113277" y="1129324"/>
                  </a:lnTo>
                  <a:lnTo>
                    <a:pt x="0" y="1129324"/>
                  </a:lnTo>
                  <a:lnTo>
                    <a:pt x="0" y="0"/>
                  </a:lnTo>
                  <a:close/>
                </a:path>
              </a:pathLst>
            </a:custGeom>
            <a:blipFill rotWithShape="1">
              <a:blip r:embed="rId7">
                <a:alphaModFix/>
              </a:blip>
              <a:stretch>
                <a:fillRect b="0" l="0" r="0" t="0"/>
              </a:stretch>
            </a:blipFill>
            <a:ln>
              <a:noFill/>
            </a:ln>
          </p:spPr>
        </p:sp>
        <p:sp>
          <p:nvSpPr>
            <p:cNvPr id="447" name="Google Shape;447;p20"/>
            <p:cNvSpPr txBox="1"/>
            <p:nvPr/>
          </p:nvSpPr>
          <p:spPr>
            <a:xfrm>
              <a:off x="1547996" y="78675"/>
              <a:ext cx="3334141" cy="766233"/>
            </a:xfrm>
            <a:prstGeom prst="rect">
              <a:avLst/>
            </a:prstGeom>
            <a:noFill/>
            <a:ln>
              <a:noFill/>
            </a:ln>
          </p:spPr>
          <p:txBody>
            <a:bodyPr anchorCtr="0" anchor="t" bIns="0" lIns="0" spcFirstLastPara="1" rIns="0" wrap="square" tIns="0">
              <a:spAutoFit/>
            </a:bodyPr>
            <a:lstStyle/>
            <a:p>
              <a:pPr indent="0" lvl="0" marL="0" marR="0" rtl="0" algn="l">
                <a:lnSpc>
                  <a:spcPct val="24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48" name="Google Shape;448;p20"/>
          <p:cNvGrpSpPr/>
          <p:nvPr/>
        </p:nvGrpSpPr>
        <p:grpSpPr>
          <a:xfrm>
            <a:off x="3292057" y="6043198"/>
            <a:ext cx="11703886" cy="535899"/>
            <a:chOff x="0" y="-9525"/>
            <a:chExt cx="4427824" cy="202742"/>
          </a:xfrm>
        </p:grpSpPr>
        <p:sp>
          <p:nvSpPr>
            <p:cNvPr id="449" name="Google Shape;449;p20"/>
            <p:cNvSpPr/>
            <p:nvPr/>
          </p:nvSpPr>
          <p:spPr>
            <a:xfrm>
              <a:off x="0" y="0"/>
              <a:ext cx="4427824" cy="193217"/>
            </a:xfrm>
            <a:custGeom>
              <a:rect b="b" l="l" r="r" t="t"/>
              <a:pathLst>
                <a:path extrusionOk="0" h="193217" w="4427824">
                  <a:moveTo>
                    <a:pt x="33736" y="0"/>
                  </a:moveTo>
                  <a:lnTo>
                    <a:pt x="4394088" y="0"/>
                  </a:lnTo>
                  <a:cubicBezTo>
                    <a:pt x="4403036" y="0"/>
                    <a:pt x="4411616" y="3554"/>
                    <a:pt x="4417943" y="9881"/>
                  </a:cubicBezTo>
                  <a:cubicBezTo>
                    <a:pt x="4424269" y="16208"/>
                    <a:pt x="4427824" y="24788"/>
                    <a:pt x="4427824" y="33736"/>
                  </a:cubicBezTo>
                  <a:lnTo>
                    <a:pt x="4427824" y="159481"/>
                  </a:lnTo>
                  <a:cubicBezTo>
                    <a:pt x="4427824" y="168428"/>
                    <a:pt x="4424269" y="177009"/>
                    <a:pt x="4417943" y="183336"/>
                  </a:cubicBezTo>
                  <a:cubicBezTo>
                    <a:pt x="4411616" y="189663"/>
                    <a:pt x="4403036" y="193217"/>
                    <a:pt x="4394088" y="193217"/>
                  </a:cubicBezTo>
                  <a:lnTo>
                    <a:pt x="33736" y="193217"/>
                  </a:lnTo>
                  <a:cubicBezTo>
                    <a:pt x="24788" y="193217"/>
                    <a:pt x="16208" y="189663"/>
                    <a:pt x="9881" y="183336"/>
                  </a:cubicBezTo>
                  <a:cubicBezTo>
                    <a:pt x="3554" y="177009"/>
                    <a:pt x="0" y="168428"/>
                    <a:pt x="0" y="159481"/>
                  </a:cubicBezTo>
                  <a:lnTo>
                    <a:pt x="0" y="33736"/>
                  </a:lnTo>
                  <a:cubicBezTo>
                    <a:pt x="0" y="24788"/>
                    <a:pt x="3554" y="16208"/>
                    <a:pt x="9881" y="9881"/>
                  </a:cubicBezTo>
                  <a:cubicBezTo>
                    <a:pt x="16208" y="3554"/>
                    <a:pt x="24788" y="0"/>
                    <a:pt x="33736" y="0"/>
                  </a:cubicBezTo>
                  <a:close/>
                </a:path>
              </a:pathLst>
            </a:custGeom>
            <a:solidFill>
              <a:srgbClr val="000000">
                <a:alpha val="0"/>
              </a:srgbClr>
            </a:solidFill>
            <a:ln cap="rnd" cmpd="sng" w="571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0"/>
            <p:cNvSpPr txBox="1"/>
            <p:nvPr/>
          </p:nvSpPr>
          <p:spPr>
            <a:xfrm>
              <a:off x="0" y="-9525"/>
              <a:ext cx="4427824" cy="202742"/>
            </a:xfrm>
            <a:prstGeom prst="rect">
              <a:avLst/>
            </a:prstGeom>
            <a:noFill/>
            <a:ln>
              <a:noFill/>
            </a:ln>
          </p:spPr>
          <p:txBody>
            <a:bodyPr anchorCtr="0" anchor="ctr" bIns="50800" lIns="50800" spcFirstLastPara="1" rIns="50800" wrap="square" tIns="50800">
              <a:noAutofit/>
            </a:bodyPr>
            <a:lstStyle/>
            <a:p>
              <a:pPr indent="0" lvl="0" marL="0" marR="0" rtl="0" algn="ctr">
                <a:lnSpc>
                  <a:spcPct val="169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21"/>
          <p:cNvSpPr/>
          <p:nvPr/>
        </p:nvSpPr>
        <p:spPr>
          <a:xfrm rot="5400000">
            <a:off x="7893071" y="-7893071"/>
            <a:ext cx="2501858" cy="18288000"/>
          </a:xfrm>
          <a:custGeom>
            <a:rect b="b" l="l" r="r" t="t"/>
            <a:pathLst>
              <a:path extrusionOk="0" h="18288000" w="2501858">
                <a:moveTo>
                  <a:pt x="0" y="0"/>
                </a:moveTo>
                <a:lnTo>
                  <a:pt x="2501858" y="0"/>
                </a:lnTo>
                <a:lnTo>
                  <a:pt x="2501858" y="18288000"/>
                </a:lnTo>
                <a:lnTo>
                  <a:pt x="0" y="18288000"/>
                </a:lnTo>
                <a:lnTo>
                  <a:pt x="0" y="0"/>
                </a:lnTo>
                <a:close/>
              </a:path>
            </a:pathLst>
          </a:custGeom>
          <a:blipFill rotWithShape="1">
            <a:blip r:embed="rId3">
              <a:alphaModFix/>
            </a:blip>
            <a:stretch>
              <a:fillRect b="0" l="-133901" r="-253048" t="0"/>
            </a:stretch>
          </a:blipFill>
          <a:ln>
            <a:noFill/>
          </a:ln>
        </p:spPr>
      </p:sp>
      <p:sp>
        <p:nvSpPr>
          <p:cNvPr id="456" name="Google Shape;456;p21"/>
          <p:cNvSpPr/>
          <p:nvPr/>
        </p:nvSpPr>
        <p:spPr>
          <a:xfrm rot="-383534">
            <a:off x="2498261" y="-4622023"/>
            <a:ext cx="10066789" cy="8229600"/>
          </a:xfrm>
          <a:custGeom>
            <a:rect b="b" l="l" r="r" t="t"/>
            <a:pathLst>
              <a:path extrusionOk="0" h="8229600" w="10066789">
                <a:moveTo>
                  <a:pt x="0" y="0"/>
                </a:moveTo>
                <a:lnTo>
                  <a:pt x="10066789" y="0"/>
                </a:lnTo>
                <a:lnTo>
                  <a:pt x="10066789" y="8229600"/>
                </a:lnTo>
                <a:lnTo>
                  <a:pt x="0" y="8229600"/>
                </a:lnTo>
                <a:lnTo>
                  <a:pt x="0" y="0"/>
                </a:lnTo>
                <a:close/>
              </a:path>
            </a:pathLst>
          </a:custGeom>
          <a:blipFill rotWithShape="1">
            <a:blip r:embed="rId4">
              <a:alphaModFix amt="84000"/>
            </a:blip>
            <a:stretch>
              <a:fillRect b="0" l="0" r="0" t="0"/>
            </a:stretch>
          </a:blipFill>
          <a:ln>
            <a:noFill/>
          </a:ln>
        </p:spPr>
      </p:sp>
      <p:grpSp>
        <p:nvGrpSpPr>
          <p:cNvPr id="457" name="Google Shape;457;p21"/>
          <p:cNvGrpSpPr/>
          <p:nvPr/>
        </p:nvGrpSpPr>
        <p:grpSpPr>
          <a:xfrm>
            <a:off x="1028700" y="1028700"/>
            <a:ext cx="3661602" cy="846993"/>
            <a:chOff x="0" y="0"/>
            <a:chExt cx="4882137" cy="1129324"/>
          </a:xfrm>
        </p:grpSpPr>
        <p:sp>
          <p:nvSpPr>
            <p:cNvPr id="458" name="Google Shape;458;p21"/>
            <p:cNvSpPr/>
            <p:nvPr/>
          </p:nvSpPr>
          <p:spPr>
            <a:xfrm>
              <a:off x="0" y="0"/>
              <a:ext cx="1113277" cy="1129324"/>
            </a:xfrm>
            <a:custGeom>
              <a:rect b="b" l="l" r="r" t="t"/>
              <a:pathLst>
                <a:path extrusionOk="0" h="1129324" w="1113277">
                  <a:moveTo>
                    <a:pt x="0" y="0"/>
                  </a:moveTo>
                  <a:lnTo>
                    <a:pt x="1113277" y="0"/>
                  </a:lnTo>
                  <a:lnTo>
                    <a:pt x="1113277" y="1129324"/>
                  </a:lnTo>
                  <a:lnTo>
                    <a:pt x="0" y="1129324"/>
                  </a:lnTo>
                  <a:lnTo>
                    <a:pt x="0" y="0"/>
                  </a:lnTo>
                  <a:close/>
                </a:path>
              </a:pathLst>
            </a:custGeom>
            <a:blipFill rotWithShape="1">
              <a:blip r:embed="rId5">
                <a:alphaModFix/>
              </a:blip>
              <a:stretch>
                <a:fillRect b="0" l="0" r="0" t="0"/>
              </a:stretch>
            </a:blipFill>
            <a:ln>
              <a:noFill/>
            </a:ln>
          </p:spPr>
        </p:sp>
        <p:sp>
          <p:nvSpPr>
            <p:cNvPr id="459" name="Google Shape;459;p21"/>
            <p:cNvSpPr txBox="1"/>
            <p:nvPr/>
          </p:nvSpPr>
          <p:spPr>
            <a:xfrm>
              <a:off x="1547996" y="78675"/>
              <a:ext cx="3334141" cy="766233"/>
            </a:xfrm>
            <a:prstGeom prst="rect">
              <a:avLst/>
            </a:prstGeom>
            <a:noFill/>
            <a:ln>
              <a:noFill/>
            </a:ln>
          </p:spPr>
          <p:txBody>
            <a:bodyPr anchorCtr="0" anchor="t" bIns="0" lIns="0" spcFirstLastPara="1" rIns="0" wrap="square" tIns="0">
              <a:spAutoFit/>
            </a:bodyPr>
            <a:lstStyle/>
            <a:p>
              <a:pPr indent="0" lvl="0" marL="0" marR="0" rtl="0" algn="l">
                <a:lnSpc>
                  <a:spcPct val="24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60" name="Google Shape;460;p21"/>
          <p:cNvSpPr txBox="1"/>
          <p:nvPr/>
        </p:nvSpPr>
        <p:spPr>
          <a:xfrm>
            <a:off x="2477836" y="1043574"/>
            <a:ext cx="4896921" cy="864870"/>
          </a:xfrm>
          <a:prstGeom prst="rect">
            <a:avLst/>
          </a:prstGeom>
          <a:noFill/>
          <a:ln>
            <a:noFill/>
          </a:ln>
        </p:spPr>
        <p:txBody>
          <a:bodyPr anchorCtr="0" anchor="t" bIns="0" lIns="0" spcFirstLastPara="1" rIns="0" wrap="square" tIns="0">
            <a:spAutoFit/>
          </a:bodyPr>
          <a:lstStyle/>
          <a:p>
            <a:pPr indent="0" lvl="0" marL="0" marR="0" rtl="0" algn="l">
              <a:lnSpc>
                <a:spcPct val="109000"/>
              </a:lnSpc>
              <a:spcBef>
                <a:spcPts val="0"/>
              </a:spcBef>
              <a:spcAft>
                <a:spcPts val="0"/>
              </a:spcAft>
              <a:buNone/>
            </a:pPr>
            <a:r>
              <a:rPr b="1" i="0" lang="en-US" sz="6000" u="none" cap="none" strike="noStrike">
                <a:solidFill>
                  <a:srgbClr val="FFFFFF"/>
                </a:solidFill>
                <a:latin typeface="Roboto"/>
                <a:ea typeface="Roboto"/>
                <a:cs typeface="Roboto"/>
                <a:sym typeface="Roboto"/>
              </a:rPr>
              <a:t>Mô tả bài toán</a:t>
            </a:r>
            <a:endParaRPr/>
          </a:p>
        </p:txBody>
      </p:sp>
      <p:sp>
        <p:nvSpPr>
          <p:cNvPr id="461" name="Google Shape;461;p21"/>
          <p:cNvSpPr txBox="1"/>
          <p:nvPr/>
        </p:nvSpPr>
        <p:spPr>
          <a:xfrm>
            <a:off x="2286000" y="2953766"/>
            <a:ext cx="14681200" cy="1034288"/>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None/>
            </a:pPr>
            <a:r>
              <a:rPr b="1" i="0" lang="en-US" sz="3200" u="none" cap="none" strike="noStrike">
                <a:solidFill>
                  <a:srgbClr val="272727"/>
                </a:solidFill>
                <a:latin typeface="Roboto"/>
                <a:ea typeface="Roboto"/>
                <a:cs typeface="Roboto"/>
                <a:sym typeface="Roboto"/>
              </a:rPr>
              <a:t>Hệ thống cửa hàng điện tử TechnoShop có 3 chi nhánh, với trụ sở chính nằm ở TP. Hồ Chí Minh, 2 chi nhánh còn lại ở Khánh Hòa và Hà Nội.</a:t>
            </a:r>
            <a:endParaRPr/>
          </a:p>
        </p:txBody>
      </p:sp>
      <p:sp>
        <p:nvSpPr>
          <p:cNvPr id="462" name="Google Shape;462;p21"/>
          <p:cNvSpPr/>
          <p:nvPr/>
        </p:nvSpPr>
        <p:spPr>
          <a:xfrm>
            <a:off x="1316735" y="3219542"/>
            <a:ext cx="540836" cy="540836"/>
          </a:xfrm>
          <a:custGeom>
            <a:rect b="b" l="l" r="r" t="t"/>
            <a:pathLst>
              <a:path extrusionOk="0" h="540836" w="540836">
                <a:moveTo>
                  <a:pt x="0" y="0"/>
                </a:moveTo>
                <a:lnTo>
                  <a:pt x="540836" y="0"/>
                </a:lnTo>
                <a:lnTo>
                  <a:pt x="540836" y="540836"/>
                </a:lnTo>
                <a:lnTo>
                  <a:pt x="0" y="540836"/>
                </a:lnTo>
                <a:lnTo>
                  <a:pt x="0" y="0"/>
                </a:lnTo>
                <a:close/>
              </a:path>
            </a:pathLst>
          </a:custGeom>
          <a:blipFill rotWithShape="1">
            <a:blip r:embed="rId6">
              <a:alphaModFix/>
            </a:blip>
            <a:stretch>
              <a:fillRect b="0" l="0" r="0" t="0"/>
            </a:stretch>
          </a:blipFill>
          <a:ln>
            <a:noFill/>
          </a:ln>
        </p:spPr>
      </p:sp>
      <p:sp>
        <p:nvSpPr>
          <p:cNvPr id="463" name="Google Shape;463;p21"/>
          <p:cNvSpPr txBox="1"/>
          <p:nvPr/>
        </p:nvSpPr>
        <p:spPr>
          <a:xfrm>
            <a:off x="2286000" y="4566490"/>
            <a:ext cx="6023715" cy="519938"/>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None/>
            </a:pPr>
            <a:r>
              <a:rPr b="1" i="0" lang="en-US" sz="3200" u="none" cap="none" strike="noStrike">
                <a:solidFill>
                  <a:srgbClr val="272727"/>
                </a:solidFill>
                <a:latin typeface="Roboto"/>
                <a:ea typeface="Roboto"/>
                <a:cs typeface="Roboto"/>
                <a:sym typeface="Roboto"/>
              </a:rPr>
              <a:t>Các chức năng của hệ thống</a:t>
            </a:r>
            <a:endParaRPr/>
          </a:p>
        </p:txBody>
      </p:sp>
      <p:sp>
        <p:nvSpPr>
          <p:cNvPr id="464" name="Google Shape;464;p21"/>
          <p:cNvSpPr/>
          <p:nvPr/>
        </p:nvSpPr>
        <p:spPr>
          <a:xfrm>
            <a:off x="1318768" y="4545592"/>
            <a:ext cx="540836" cy="540836"/>
          </a:xfrm>
          <a:custGeom>
            <a:rect b="b" l="l" r="r" t="t"/>
            <a:pathLst>
              <a:path extrusionOk="0" h="540836" w="540836">
                <a:moveTo>
                  <a:pt x="0" y="0"/>
                </a:moveTo>
                <a:lnTo>
                  <a:pt x="540835" y="0"/>
                </a:lnTo>
                <a:lnTo>
                  <a:pt x="540835" y="540836"/>
                </a:lnTo>
                <a:lnTo>
                  <a:pt x="0" y="540836"/>
                </a:lnTo>
                <a:lnTo>
                  <a:pt x="0" y="0"/>
                </a:lnTo>
                <a:close/>
              </a:path>
            </a:pathLst>
          </a:custGeom>
          <a:blipFill rotWithShape="1">
            <a:blip r:embed="rId6">
              <a:alphaModFix/>
            </a:blip>
            <a:stretch>
              <a:fillRect b="0" l="0" r="0" t="0"/>
            </a:stretch>
          </a:blipFill>
          <a:ln>
            <a:noFill/>
          </a:ln>
        </p:spPr>
      </p:sp>
      <p:sp>
        <p:nvSpPr>
          <p:cNvPr id="465" name="Google Shape;465;p21"/>
          <p:cNvSpPr txBox="1"/>
          <p:nvPr/>
        </p:nvSpPr>
        <p:spPr>
          <a:xfrm>
            <a:off x="1857571" y="5299153"/>
            <a:ext cx="6183273" cy="3366770"/>
          </a:xfrm>
          <a:prstGeom prst="rect">
            <a:avLst/>
          </a:prstGeom>
          <a:noFill/>
          <a:ln>
            <a:noFill/>
          </a:ln>
        </p:spPr>
        <p:txBody>
          <a:bodyPr anchorCtr="0" anchor="t" bIns="0" lIns="0" spcFirstLastPara="1" rIns="0" wrap="square" tIns="0">
            <a:spAutoFit/>
          </a:bodyPr>
          <a:lstStyle/>
          <a:p>
            <a:pPr indent="-345439" lvl="1" marL="690879" marR="0" rtl="0" algn="l">
              <a:lnSpc>
                <a:spcPct val="140012"/>
              </a:lnSpc>
              <a:spcBef>
                <a:spcPts val="0"/>
              </a:spcBef>
              <a:spcAft>
                <a:spcPts val="0"/>
              </a:spcAft>
              <a:buClr>
                <a:srgbClr val="000000"/>
              </a:buClr>
              <a:buSzPts val="3199"/>
              <a:buFont typeface="Arial"/>
              <a:buChar char="•"/>
            </a:pPr>
            <a:r>
              <a:rPr b="0" i="0" lang="en-US" sz="3199" u="none" cap="none" strike="noStrike">
                <a:solidFill>
                  <a:srgbClr val="000000"/>
                </a:solidFill>
                <a:latin typeface="Roboto"/>
                <a:ea typeface="Roboto"/>
                <a:cs typeface="Roboto"/>
                <a:sym typeface="Roboto"/>
              </a:rPr>
              <a:t>Đăng nhập hệ thống</a:t>
            </a:r>
            <a:endParaRPr/>
          </a:p>
          <a:p>
            <a:pPr indent="-345439" lvl="1" marL="690879" marR="0" rtl="0" algn="l">
              <a:lnSpc>
                <a:spcPct val="140012"/>
              </a:lnSpc>
              <a:spcBef>
                <a:spcPts val="0"/>
              </a:spcBef>
              <a:spcAft>
                <a:spcPts val="0"/>
              </a:spcAft>
              <a:buClr>
                <a:srgbClr val="000000"/>
              </a:buClr>
              <a:buSzPts val="3199"/>
              <a:buFont typeface="Arial"/>
              <a:buChar char="•"/>
            </a:pPr>
            <a:r>
              <a:rPr b="0" i="0" lang="en-US" sz="3199" u="none" cap="none" strike="noStrike">
                <a:solidFill>
                  <a:srgbClr val="000000"/>
                </a:solidFill>
                <a:latin typeface="Roboto"/>
                <a:ea typeface="Roboto"/>
                <a:cs typeface="Roboto"/>
                <a:sym typeface="Roboto"/>
              </a:rPr>
              <a:t>Quản lý danh mục cửa hàng</a:t>
            </a:r>
            <a:endParaRPr/>
          </a:p>
          <a:p>
            <a:pPr indent="-345439" lvl="1" marL="690879" marR="0" rtl="0" algn="l">
              <a:lnSpc>
                <a:spcPct val="140012"/>
              </a:lnSpc>
              <a:spcBef>
                <a:spcPts val="0"/>
              </a:spcBef>
              <a:spcAft>
                <a:spcPts val="0"/>
              </a:spcAft>
              <a:buClr>
                <a:srgbClr val="000000"/>
              </a:buClr>
              <a:buSzPts val="3199"/>
              <a:buFont typeface="Arial"/>
              <a:buChar char="•"/>
            </a:pPr>
            <a:r>
              <a:rPr b="0" i="0" lang="en-US" sz="3199" u="none" cap="none" strike="noStrike">
                <a:solidFill>
                  <a:srgbClr val="000000"/>
                </a:solidFill>
                <a:latin typeface="Roboto"/>
                <a:ea typeface="Roboto"/>
                <a:cs typeface="Roboto"/>
                <a:sym typeface="Roboto"/>
              </a:rPr>
              <a:t>Quản lý danh sách khách hàng</a:t>
            </a:r>
            <a:endParaRPr/>
          </a:p>
          <a:p>
            <a:pPr indent="-345439" lvl="1" marL="690879" marR="0" rtl="0" algn="l">
              <a:lnSpc>
                <a:spcPct val="140012"/>
              </a:lnSpc>
              <a:spcBef>
                <a:spcPts val="0"/>
              </a:spcBef>
              <a:spcAft>
                <a:spcPts val="0"/>
              </a:spcAft>
              <a:buClr>
                <a:srgbClr val="000000"/>
              </a:buClr>
              <a:buSzPts val="3199"/>
              <a:buFont typeface="Arial"/>
              <a:buChar char="•"/>
            </a:pPr>
            <a:r>
              <a:rPr b="0" i="0" lang="en-US" sz="3199" u="none" cap="none" strike="noStrike">
                <a:solidFill>
                  <a:srgbClr val="000000"/>
                </a:solidFill>
                <a:latin typeface="Roboto"/>
                <a:ea typeface="Roboto"/>
                <a:cs typeface="Roboto"/>
                <a:sym typeface="Roboto"/>
              </a:rPr>
              <a:t>Quản lý danh sách nhân viên</a:t>
            </a:r>
            <a:endParaRPr/>
          </a:p>
          <a:p>
            <a:pPr indent="-345439" lvl="1" marL="690879" marR="0" rtl="0" algn="l">
              <a:lnSpc>
                <a:spcPct val="140012"/>
              </a:lnSpc>
              <a:spcBef>
                <a:spcPts val="0"/>
              </a:spcBef>
              <a:spcAft>
                <a:spcPts val="0"/>
              </a:spcAft>
              <a:buClr>
                <a:srgbClr val="000000"/>
              </a:buClr>
              <a:buSzPts val="3199"/>
              <a:buFont typeface="Arial"/>
              <a:buChar char="•"/>
            </a:pPr>
            <a:r>
              <a:rPr b="0" i="0" lang="en-US" sz="3199" u="none" cap="none" strike="noStrike">
                <a:solidFill>
                  <a:srgbClr val="000000"/>
                </a:solidFill>
                <a:latin typeface="Roboto"/>
                <a:ea typeface="Roboto"/>
                <a:cs typeface="Roboto"/>
                <a:sym typeface="Roboto"/>
              </a:rPr>
              <a:t>Quản lý bán hàng</a:t>
            </a:r>
            <a:endParaRPr/>
          </a:p>
          <a:p>
            <a:pPr indent="-345439" lvl="1" marL="690879" marR="0" rtl="0" algn="l">
              <a:lnSpc>
                <a:spcPct val="140012"/>
              </a:lnSpc>
              <a:spcBef>
                <a:spcPts val="0"/>
              </a:spcBef>
              <a:spcAft>
                <a:spcPts val="0"/>
              </a:spcAft>
              <a:buClr>
                <a:srgbClr val="000000"/>
              </a:buClr>
              <a:buSzPts val="3199"/>
              <a:buFont typeface="Arial"/>
              <a:buChar char="•"/>
            </a:pPr>
            <a:r>
              <a:rPr b="0" i="0" lang="en-US" sz="3199" u="none" cap="none" strike="noStrike">
                <a:solidFill>
                  <a:srgbClr val="000000"/>
                </a:solidFill>
                <a:latin typeface="Roboto"/>
                <a:ea typeface="Roboto"/>
                <a:cs typeface="Roboto"/>
                <a:sym typeface="Roboto"/>
              </a:rPr>
              <a:t>Thống kê doanh thu</a:t>
            </a:r>
            <a:endParaRPr/>
          </a:p>
        </p:txBody>
      </p:sp>
      <p:sp>
        <p:nvSpPr>
          <p:cNvPr id="466" name="Google Shape;466;p21"/>
          <p:cNvSpPr txBox="1"/>
          <p:nvPr/>
        </p:nvSpPr>
        <p:spPr>
          <a:xfrm>
            <a:off x="9841407" y="4590060"/>
            <a:ext cx="6023715" cy="519938"/>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None/>
            </a:pPr>
            <a:r>
              <a:rPr b="1" i="0" lang="en-US" sz="3200" u="none" cap="none" strike="noStrike">
                <a:solidFill>
                  <a:srgbClr val="272727"/>
                </a:solidFill>
                <a:latin typeface="Roboto"/>
                <a:ea typeface="Roboto"/>
                <a:cs typeface="Roboto"/>
                <a:sym typeface="Roboto"/>
              </a:rPr>
              <a:t>Lý do phân tán dữ liệu</a:t>
            </a:r>
            <a:endParaRPr/>
          </a:p>
        </p:txBody>
      </p:sp>
      <p:sp>
        <p:nvSpPr>
          <p:cNvPr id="467" name="Google Shape;467;p21"/>
          <p:cNvSpPr/>
          <p:nvPr/>
        </p:nvSpPr>
        <p:spPr>
          <a:xfrm>
            <a:off x="8873582" y="4575091"/>
            <a:ext cx="540836" cy="540836"/>
          </a:xfrm>
          <a:custGeom>
            <a:rect b="b" l="l" r="r" t="t"/>
            <a:pathLst>
              <a:path extrusionOk="0" h="540836" w="540836">
                <a:moveTo>
                  <a:pt x="0" y="0"/>
                </a:moveTo>
                <a:lnTo>
                  <a:pt x="540836" y="0"/>
                </a:lnTo>
                <a:lnTo>
                  <a:pt x="540836" y="540836"/>
                </a:lnTo>
                <a:lnTo>
                  <a:pt x="0" y="540836"/>
                </a:lnTo>
                <a:lnTo>
                  <a:pt x="0" y="0"/>
                </a:lnTo>
                <a:close/>
              </a:path>
            </a:pathLst>
          </a:custGeom>
          <a:blipFill rotWithShape="1">
            <a:blip r:embed="rId6">
              <a:alphaModFix/>
            </a:blip>
            <a:stretch>
              <a:fillRect b="0" l="0" r="0" t="0"/>
            </a:stretch>
          </a:blipFill>
          <a:ln>
            <a:noFill/>
          </a:ln>
        </p:spPr>
      </p:sp>
      <p:sp>
        <p:nvSpPr>
          <p:cNvPr id="468" name="Google Shape;468;p21"/>
          <p:cNvSpPr txBox="1"/>
          <p:nvPr/>
        </p:nvSpPr>
        <p:spPr>
          <a:xfrm>
            <a:off x="9414418" y="5299153"/>
            <a:ext cx="8873582" cy="3366770"/>
          </a:xfrm>
          <a:prstGeom prst="rect">
            <a:avLst/>
          </a:prstGeom>
          <a:noFill/>
          <a:ln>
            <a:noFill/>
          </a:ln>
        </p:spPr>
        <p:txBody>
          <a:bodyPr anchorCtr="0" anchor="t" bIns="0" lIns="0" spcFirstLastPara="1" rIns="0" wrap="square" tIns="0">
            <a:spAutoFit/>
          </a:bodyPr>
          <a:lstStyle/>
          <a:p>
            <a:pPr indent="-345439" lvl="1" marL="690879" marR="0" rtl="0" algn="l">
              <a:lnSpc>
                <a:spcPct val="140012"/>
              </a:lnSpc>
              <a:spcBef>
                <a:spcPts val="0"/>
              </a:spcBef>
              <a:spcAft>
                <a:spcPts val="0"/>
              </a:spcAft>
              <a:buClr>
                <a:srgbClr val="000000"/>
              </a:buClr>
              <a:buSzPts val="3199"/>
              <a:buFont typeface="Arial"/>
              <a:buChar char="•"/>
            </a:pPr>
            <a:r>
              <a:rPr b="0" i="0" lang="en-US" sz="3199" u="none" cap="none" strike="noStrike">
                <a:solidFill>
                  <a:srgbClr val="000000"/>
                </a:solidFill>
                <a:latin typeface="Roboto"/>
                <a:ea typeface="Roboto"/>
                <a:cs typeface="Roboto"/>
                <a:sym typeface="Roboto"/>
              </a:rPr>
              <a:t>Tăng hiệu suất và khả năng mở rộng</a:t>
            </a:r>
            <a:endParaRPr/>
          </a:p>
          <a:p>
            <a:pPr indent="-345439" lvl="1" marL="690879" marR="0" rtl="0" algn="l">
              <a:lnSpc>
                <a:spcPct val="140012"/>
              </a:lnSpc>
              <a:spcBef>
                <a:spcPts val="0"/>
              </a:spcBef>
              <a:spcAft>
                <a:spcPts val="0"/>
              </a:spcAft>
              <a:buClr>
                <a:srgbClr val="000000"/>
              </a:buClr>
              <a:buSzPts val="3199"/>
              <a:buFont typeface="Arial"/>
              <a:buChar char="•"/>
            </a:pPr>
            <a:r>
              <a:rPr b="0" i="0" lang="en-US" sz="3199" u="none" cap="none" strike="noStrike">
                <a:solidFill>
                  <a:srgbClr val="000000"/>
                </a:solidFill>
                <a:latin typeface="Roboto"/>
                <a:ea typeface="Roboto"/>
                <a:cs typeface="Roboto"/>
                <a:sym typeface="Roboto"/>
              </a:rPr>
              <a:t>Nhu cầu trao đổi, xử lý thông tin giữa các cửa hàng ở các tỉnh thành khác nhau</a:t>
            </a:r>
            <a:endParaRPr/>
          </a:p>
          <a:p>
            <a:pPr indent="-345439" lvl="1" marL="690879" marR="0" rtl="0" algn="l">
              <a:lnSpc>
                <a:spcPct val="140012"/>
              </a:lnSpc>
              <a:spcBef>
                <a:spcPts val="0"/>
              </a:spcBef>
              <a:spcAft>
                <a:spcPts val="0"/>
              </a:spcAft>
              <a:buClr>
                <a:srgbClr val="000000"/>
              </a:buClr>
              <a:buSzPts val="3199"/>
              <a:buFont typeface="Arial"/>
              <a:buChar char="•"/>
            </a:pPr>
            <a:r>
              <a:rPr b="0" i="0" lang="en-US" sz="3199" u="none" cap="none" strike="noStrike">
                <a:solidFill>
                  <a:srgbClr val="000000"/>
                </a:solidFill>
                <a:latin typeface="Roboto"/>
                <a:ea typeface="Roboto"/>
                <a:cs typeface="Roboto"/>
                <a:sym typeface="Roboto"/>
              </a:rPr>
              <a:t>Tối ưu hóa việc truy cập dữ liệu</a:t>
            </a:r>
            <a:endParaRPr/>
          </a:p>
          <a:p>
            <a:pPr indent="-345439" lvl="1" marL="690879" marR="0" rtl="0" algn="l">
              <a:lnSpc>
                <a:spcPct val="140012"/>
              </a:lnSpc>
              <a:spcBef>
                <a:spcPts val="0"/>
              </a:spcBef>
              <a:spcAft>
                <a:spcPts val="0"/>
              </a:spcAft>
              <a:buClr>
                <a:srgbClr val="000000"/>
              </a:buClr>
              <a:buSzPts val="3199"/>
              <a:buFont typeface="Arial"/>
              <a:buChar char="•"/>
            </a:pPr>
            <a:r>
              <a:rPr b="0" i="0" lang="en-US" sz="3199" u="none" cap="none" strike="noStrike">
                <a:solidFill>
                  <a:srgbClr val="000000"/>
                </a:solidFill>
                <a:latin typeface="Roboto"/>
                <a:ea typeface="Roboto"/>
                <a:cs typeface="Roboto"/>
                <a:sym typeface="Roboto"/>
              </a:rPr>
              <a:t>Giảm chi phí truyền thông</a:t>
            </a:r>
            <a:endParaRPr/>
          </a:p>
          <a:p>
            <a:pPr indent="-345439" lvl="1" marL="690879" marR="0" rtl="0" algn="l">
              <a:lnSpc>
                <a:spcPct val="140012"/>
              </a:lnSpc>
              <a:spcBef>
                <a:spcPts val="0"/>
              </a:spcBef>
              <a:spcAft>
                <a:spcPts val="0"/>
              </a:spcAft>
              <a:buClr>
                <a:srgbClr val="000000"/>
              </a:buClr>
              <a:buSzPts val="3199"/>
              <a:buFont typeface="Arial"/>
              <a:buChar char="•"/>
            </a:pPr>
            <a:r>
              <a:rPr b="0" i="0" lang="en-US" sz="3199" u="none" cap="none" strike="noStrike">
                <a:solidFill>
                  <a:srgbClr val="000000"/>
                </a:solidFill>
                <a:latin typeface="Roboto"/>
                <a:ea typeface="Roboto"/>
                <a:cs typeface="Roboto"/>
                <a:sym typeface="Roboto"/>
              </a:rPr>
              <a:t>Nâng cao hiệu suất</a:t>
            </a:r>
            <a:endParaRPr/>
          </a:p>
        </p:txBody>
      </p:sp>
      <p:grpSp>
        <p:nvGrpSpPr>
          <p:cNvPr id="469" name="Google Shape;469;p21"/>
          <p:cNvGrpSpPr/>
          <p:nvPr/>
        </p:nvGrpSpPr>
        <p:grpSpPr>
          <a:xfrm rot="-5400000">
            <a:off x="6767378" y="6813137"/>
            <a:ext cx="3755819" cy="302400"/>
            <a:chOff x="0" y="-9525"/>
            <a:chExt cx="1420905" cy="114404"/>
          </a:xfrm>
        </p:grpSpPr>
        <p:sp>
          <p:nvSpPr>
            <p:cNvPr id="470" name="Google Shape;470;p21"/>
            <p:cNvSpPr/>
            <p:nvPr/>
          </p:nvSpPr>
          <p:spPr>
            <a:xfrm>
              <a:off x="0" y="0"/>
              <a:ext cx="1420905" cy="104879"/>
            </a:xfrm>
            <a:custGeom>
              <a:rect b="b" l="l" r="r" t="t"/>
              <a:pathLst>
                <a:path extrusionOk="0" h="104879" w="1420905">
                  <a:moveTo>
                    <a:pt x="52440" y="0"/>
                  </a:moveTo>
                  <a:lnTo>
                    <a:pt x="1368465" y="0"/>
                  </a:lnTo>
                  <a:cubicBezTo>
                    <a:pt x="1397427" y="0"/>
                    <a:pt x="1420905" y="23478"/>
                    <a:pt x="1420905" y="52440"/>
                  </a:cubicBezTo>
                  <a:lnTo>
                    <a:pt x="1420905" y="52440"/>
                  </a:lnTo>
                  <a:cubicBezTo>
                    <a:pt x="1420905" y="66348"/>
                    <a:pt x="1415380" y="79686"/>
                    <a:pt x="1405545" y="89520"/>
                  </a:cubicBezTo>
                  <a:cubicBezTo>
                    <a:pt x="1395711" y="99354"/>
                    <a:pt x="1382373" y="104879"/>
                    <a:pt x="1368465" y="104879"/>
                  </a:cubicBezTo>
                  <a:lnTo>
                    <a:pt x="52440" y="104879"/>
                  </a:lnTo>
                  <a:cubicBezTo>
                    <a:pt x="38532" y="104879"/>
                    <a:pt x="25194" y="99354"/>
                    <a:pt x="15359" y="89520"/>
                  </a:cubicBezTo>
                  <a:cubicBezTo>
                    <a:pt x="5525" y="79686"/>
                    <a:pt x="0" y="66348"/>
                    <a:pt x="0" y="52440"/>
                  </a:cubicBezTo>
                  <a:lnTo>
                    <a:pt x="0" y="52440"/>
                  </a:lnTo>
                  <a:cubicBezTo>
                    <a:pt x="0" y="38532"/>
                    <a:pt x="5525" y="25194"/>
                    <a:pt x="15359" y="15359"/>
                  </a:cubicBezTo>
                  <a:cubicBezTo>
                    <a:pt x="25194" y="5525"/>
                    <a:pt x="38532" y="0"/>
                    <a:pt x="52440" y="0"/>
                  </a:cubicBezTo>
                  <a:close/>
                </a:path>
              </a:pathLst>
            </a:custGeom>
            <a:solidFill>
              <a:srgbClr val="000000">
                <a:alpha val="0"/>
              </a:srgbClr>
            </a:solidFill>
            <a:ln cap="rnd" cmpd="sng" w="57150">
              <a:solidFill>
                <a:srgbClr val="E8D3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1"/>
            <p:cNvSpPr txBox="1"/>
            <p:nvPr/>
          </p:nvSpPr>
          <p:spPr>
            <a:xfrm>
              <a:off x="0" y="-9525"/>
              <a:ext cx="1420905" cy="114404"/>
            </a:xfrm>
            <a:prstGeom prst="rect">
              <a:avLst/>
            </a:prstGeom>
            <a:noFill/>
            <a:ln>
              <a:noFill/>
            </a:ln>
          </p:spPr>
          <p:txBody>
            <a:bodyPr anchorCtr="0" anchor="ctr" bIns="50800" lIns="50800" spcFirstLastPara="1" rIns="50800" wrap="square" tIns="50800">
              <a:noAutofit/>
            </a:bodyPr>
            <a:lstStyle/>
            <a:p>
              <a:pPr indent="0" lvl="0" marL="0" marR="0" rtl="0" algn="ctr">
                <a:lnSpc>
                  <a:spcPct val="169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72" name="Google Shape;472;p21"/>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99B3FC"/>
                </a:solidFill>
                <a:latin typeface="Roboto"/>
                <a:ea typeface="Roboto"/>
                <a:cs typeface="Roboto"/>
                <a:sym typeface="Roboto"/>
              </a:rPr>
              <a:t>24</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22"/>
          <p:cNvSpPr/>
          <p:nvPr/>
        </p:nvSpPr>
        <p:spPr>
          <a:xfrm rot="5400000">
            <a:off x="7893071" y="-7893071"/>
            <a:ext cx="2501858" cy="18288000"/>
          </a:xfrm>
          <a:custGeom>
            <a:rect b="b" l="l" r="r" t="t"/>
            <a:pathLst>
              <a:path extrusionOk="0" h="18288000" w="2501858">
                <a:moveTo>
                  <a:pt x="0" y="0"/>
                </a:moveTo>
                <a:lnTo>
                  <a:pt x="2501858" y="0"/>
                </a:lnTo>
                <a:lnTo>
                  <a:pt x="2501858" y="18288000"/>
                </a:lnTo>
                <a:lnTo>
                  <a:pt x="0" y="18288000"/>
                </a:lnTo>
                <a:lnTo>
                  <a:pt x="0" y="0"/>
                </a:lnTo>
                <a:close/>
              </a:path>
            </a:pathLst>
          </a:custGeom>
          <a:blipFill rotWithShape="1">
            <a:blip r:embed="rId3">
              <a:alphaModFix/>
            </a:blip>
            <a:stretch>
              <a:fillRect b="0" l="-133901" r="-253048" t="0"/>
            </a:stretch>
          </a:blipFill>
          <a:ln>
            <a:noFill/>
          </a:ln>
        </p:spPr>
      </p:sp>
      <p:sp>
        <p:nvSpPr>
          <p:cNvPr id="478" name="Google Shape;478;p22"/>
          <p:cNvSpPr/>
          <p:nvPr/>
        </p:nvSpPr>
        <p:spPr>
          <a:xfrm rot="-383534">
            <a:off x="2498261" y="-4622023"/>
            <a:ext cx="10066789" cy="8229600"/>
          </a:xfrm>
          <a:custGeom>
            <a:rect b="b" l="l" r="r" t="t"/>
            <a:pathLst>
              <a:path extrusionOk="0" h="8229600" w="10066789">
                <a:moveTo>
                  <a:pt x="0" y="0"/>
                </a:moveTo>
                <a:lnTo>
                  <a:pt x="10066789" y="0"/>
                </a:lnTo>
                <a:lnTo>
                  <a:pt x="10066789" y="8229600"/>
                </a:lnTo>
                <a:lnTo>
                  <a:pt x="0" y="8229600"/>
                </a:lnTo>
                <a:lnTo>
                  <a:pt x="0" y="0"/>
                </a:lnTo>
                <a:close/>
              </a:path>
            </a:pathLst>
          </a:custGeom>
          <a:blipFill rotWithShape="1">
            <a:blip r:embed="rId4">
              <a:alphaModFix amt="84000"/>
            </a:blip>
            <a:stretch>
              <a:fillRect b="0" l="0" r="0" t="0"/>
            </a:stretch>
          </a:blipFill>
          <a:ln>
            <a:noFill/>
          </a:ln>
        </p:spPr>
      </p:sp>
      <p:grpSp>
        <p:nvGrpSpPr>
          <p:cNvPr id="479" name="Google Shape;479;p22"/>
          <p:cNvGrpSpPr/>
          <p:nvPr/>
        </p:nvGrpSpPr>
        <p:grpSpPr>
          <a:xfrm>
            <a:off x="1028700" y="1028700"/>
            <a:ext cx="3661602" cy="846993"/>
            <a:chOff x="0" y="0"/>
            <a:chExt cx="4882137" cy="1129324"/>
          </a:xfrm>
        </p:grpSpPr>
        <p:sp>
          <p:nvSpPr>
            <p:cNvPr id="480" name="Google Shape;480;p22"/>
            <p:cNvSpPr/>
            <p:nvPr/>
          </p:nvSpPr>
          <p:spPr>
            <a:xfrm>
              <a:off x="0" y="0"/>
              <a:ext cx="1113277" cy="1129324"/>
            </a:xfrm>
            <a:custGeom>
              <a:rect b="b" l="l" r="r" t="t"/>
              <a:pathLst>
                <a:path extrusionOk="0" h="1129324" w="1113277">
                  <a:moveTo>
                    <a:pt x="0" y="0"/>
                  </a:moveTo>
                  <a:lnTo>
                    <a:pt x="1113277" y="0"/>
                  </a:lnTo>
                  <a:lnTo>
                    <a:pt x="1113277" y="1129324"/>
                  </a:lnTo>
                  <a:lnTo>
                    <a:pt x="0" y="1129324"/>
                  </a:lnTo>
                  <a:lnTo>
                    <a:pt x="0" y="0"/>
                  </a:lnTo>
                  <a:close/>
                </a:path>
              </a:pathLst>
            </a:custGeom>
            <a:blipFill rotWithShape="1">
              <a:blip r:embed="rId5">
                <a:alphaModFix/>
              </a:blip>
              <a:stretch>
                <a:fillRect b="0" l="0" r="0" t="0"/>
              </a:stretch>
            </a:blipFill>
            <a:ln>
              <a:noFill/>
            </a:ln>
          </p:spPr>
        </p:sp>
        <p:sp>
          <p:nvSpPr>
            <p:cNvPr id="481" name="Google Shape;481;p22"/>
            <p:cNvSpPr txBox="1"/>
            <p:nvPr/>
          </p:nvSpPr>
          <p:spPr>
            <a:xfrm>
              <a:off x="1547996" y="78675"/>
              <a:ext cx="3334141" cy="766233"/>
            </a:xfrm>
            <a:prstGeom prst="rect">
              <a:avLst/>
            </a:prstGeom>
            <a:noFill/>
            <a:ln>
              <a:noFill/>
            </a:ln>
          </p:spPr>
          <p:txBody>
            <a:bodyPr anchorCtr="0" anchor="t" bIns="0" lIns="0" spcFirstLastPara="1" rIns="0" wrap="square" tIns="0">
              <a:spAutoFit/>
            </a:bodyPr>
            <a:lstStyle/>
            <a:p>
              <a:pPr indent="0" lvl="0" marL="0" marR="0" rtl="0" algn="l">
                <a:lnSpc>
                  <a:spcPct val="24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82" name="Google Shape;482;p22"/>
          <p:cNvSpPr txBox="1"/>
          <p:nvPr/>
        </p:nvSpPr>
        <p:spPr>
          <a:xfrm>
            <a:off x="2477836" y="1043574"/>
            <a:ext cx="12644914" cy="864870"/>
          </a:xfrm>
          <a:prstGeom prst="rect">
            <a:avLst/>
          </a:prstGeom>
          <a:noFill/>
          <a:ln>
            <a:noFill/>
          </a:ln>
        </p:spPr>
        <p:txBody>
          <a:bodyPr anchorCtr="0" anchor="t" bIns="0" lIns="0" spcFirstLastPara="1" rIns="0" wrap="square" tIns="0">
            <a:spAutoFit/>
          </a:bodyPr>
          <a:lstStyle/>
          <a:p>
            <a:pPr indent="0" lvl="0" marL="0" marR="0" rtl="0" algn="l">
              <a:lnSpc>
                <a:spcPct val="109000"/>
              </a:lnSpc>
              <a:spcBef>
                <a:spcPts val="0"/>
              </a:spcBef>
              <a:spcAft>
                <a:spcPts val="0"/>
              </a:spcAft>
              <a:buNone/>
            </a:pPr>
            <a:r>
              <a:rPr b="1" i="0" lang="en-US" sz="6000" u="none" cap="none" strike="noStrike">
                <a:solidFill>
                  <a:srgbClr val="FFFFFF"/>
                </a:solidFill>
                <a:latin typeface="Roboto"/>
                <a:ea typeface="Roboto"/>
                <a:cs typeface="Roboto"/>
                <a:sym typeface="Roboto"/>
              </a:rPr>
              <a:t>MÔ TẢ CẤU TRÚC DỮ LIỆU SỬ DỤNG</a:t>
            </a:r>
            <a:endParaRPr/>
          </a:p>
        </p:txBody>
      </p:sp>
      <p:sp>
        <p:nvSpPr>
          <p:cNvPr id="483" name="Google Shape;483;p22"/>
          <p:cNvSpPr txBox="1"/>
          <p:nvPr/>
        </p:nvSpPr>
        <p:spPr>
          <a:xfrm>
            <a:off x="2286000" y="2953766"/>
            <a:ext cx="4927600" cy="519938"/>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None/>
            </a:pPr>
            <a:r>
              <a:rPr b="1" i="0" lang="en-US" sz="3200" u="none" cap="none" strike="noStrike">
                <a:solidFill>
                  <a:srgbClr val="272727"/>
                </a:solidFill>
                <a:latin typeface="Roboto"/>
                <a:ea typeface="Roboto"/>
                <a:cs typeface="Roboto"/>
                <a:sym typeface="Roboto"/>
              </a:rPr>
              <a:t> Database TechnoShop</a:t>
            </a:r>
            <a:endParaRPr/>
          </a:p>
        </p:txBody>
      </p:sp>
      <p:sp>
        <p:nvSpPr>
          <p:cNvPr id="484" name="Google Shape;484;p22"/>
          <p:cNvSpPr/>
          <p:nvPr/>
        </p:nvSpPr>
        <p:spPr>
          <a:xfrm>
            <a:off x="1587153" y="2991866"/>
            <a:ext cx="540836" cy="540836"/>
          </a:xfrm>
          <a:custGeom>
            <a:rect b="b" l="l" r="r" t="t"/>
            <a:pathLst>
              <a:path extrusionOk="0" h="540836" w="540836">
                <a:moveTo>
                  <a:pt x="0" y="0"/>
                </a:moveTo>
                <a:lnTo>
                  <a:pt x="540836" y="0"/>
                </a:lnTo>
                <a:lnTo>
                  <a:pt x="540836" y="540836"/>
                </a:lnTo>
                <a:lnTo>
                  <a:pt x="0" y="540836"/>
                </a:lnTo>
                <a:lnTo>
                  <a:pt x="0" y="0"/>
                </a:lnTo>
                <a:close/>
              </a:path>
            </a:pathLst>
          </a:custGeom>
          <a:blipFill rotWithShape="1">
            <a:blip r:embed="rId6">
              <a:alphaModFix/>
            </a:blip>
            <a:stretch>
              <a:fillRect b="0" l="0" r="0" t="0"/>
            </a:stretch>
          </a:blipFill>
          <a:ln>
            <a:noFill/>
          </a:ln>
        </p:spPr>
      </p:sp>
      <p:sp>
        <p:nvSpPr>
          <p:cNvPr id="485" name="Google Shape;485;p22"/>
          <p:cNvSpPr txBox="1"/>
          <p:nvPr/>
        </p:nvSpPr>
        <p:spPr>
          <a:xfrm>
            <a:off x="2286000" y="3921379"/>
            <a:ext cx="9441895" cy="519938"/>
          </a:xfrm>
          <a:prstGeom prst="rect">
            <a:avLst/>
          </a:prstGeom>
          <a:noFill/>
          <a:ln>
            <a:noFill/>
          </a:ln>
        </p:spPr>
        <p:txBody>
          <a:bodyPr anchorCtr="0" anchor="t" bIns="0" lIns="0" spcFirstLastPara="1" rIns="0" wrap="square" tIns="0">
            <a:spAutoFit/>
          </a:bodyPr>
          <a:lstStyle/>
          <a:p>
            <a:pPr indent="0" lvl="0" marL="0" marR="0" rtl="0" algn="l">
              <a:lnSpc>
                <a:spcPct val="128008"/>
              </a:lnSpc>
              <a:spcBef>
                <a:spcPts val="0"/>
              </a:spcBef>
              <a:spcAft>
                <a:spcPts val="0"/>
              </a:spcAft>
              <a:buNone/>
            </a:pPr>
            <a:r>
              <a:rPr b="1" i="0" lang="en-US" sz="3199" u="none" cap="none" strike="noStrike">
                <a:solidFill>
                  <a:srgbClr val="000000"/>
                </a:solidFill>
                <a:latin typeface="Roboto"/>
                <a:ea typeface="Roboto"/>
                <a:cs typeface="Roboto"/>
                <a:sym typeface="Roboto"/>
              </a:rPr>
              <a:t>CUAHANG</a:t>
            </a:r>
            <a:r>
              <a:rPr b="0" i="0" lang="en-US" sz="3199" u="none" cap="none" strike="noStrike">
                <a:solidFill>
                  <a:srgbClr val="000000"/>
                </a:solidFill>
                <a:latin typeface="Roboto"/>
                <a:ea typeface="Roboto"/>
                <a:cs typeface="Roboto"/>
                <a:sym typeface="Roboto"/>
              </a:rPr>
              <a:t> (MaCH, TenCH, SDT, DiaDiem, ChiNhanh)</a:t>
            </a:r>
            <a:endParaRPr/>
          </a:p>
        </p:txBody>
      </p:sp>
      <p:sp>
        <p:nvSpPr>
          <p:cNvPr id="486" name="Google Shape;486;p22"/>
          <p:cNvSpPr txBox="1"/>
          <p:nvPr/>
        </p:nvSpPr>
        <p:spPr>
          <a:xfrm>
            <a:off x="2286000" y="4872660"/>
            <a:ext cx="10917436" cy="519938"/>
          </a:xfrm>
          <a:prstGeom prst="rect">
            <a:avLst/>
          </a:prstGeom>
          <a:noFill/>
          <a:ln>
            <a:noFill/>
          </a:ln>
        </p:spPr>
        <p:txBody>
          <a:bodyPr anchorCtr="0" anchor="t" bIns="0" lIns="0" spcFirstLastPara="1" rIns="0" wrap="square" tIns="0">
            <a:spAutoFit/>
          </a:bodyPr>
          <a:lstStyle/>
          <a:p>
            <a:pPr indent="0" lvl="0" marL="0" marR="0" rtl="0" algn="l">
              <a:lnSpc>
                <a:spcPct val="128008"/>
              </a:lnSpc>
              <a:spcBef>
                <a:spcPts val="0"/>
              </a:spcBef>
              <a:spcAft>
                <a:spcPts val="0"/>
              </a:spcAft>
              <a:buNone/>
            </a:pPr>
            <a:r>
              <a:rPr b="1" i="0" lang="en-US" sz="3199" u="none" cap="none" strike="noStrike">
                <a:solidFill>
                  <a:srgbClr val="000000"/>
                </a:solidFill>
                <a:latin typeface="Roboto"/>
                <a:ea typeface="Roboto"/>
                <a:cs typeface="Roboto"/>
                <a:sym typeface="Roboto"/>
              </a:rPr>
              <a:t>KHACHHANG </a:t>
            </a:r>
            <a:r>
              <a:rPr b="0" i="0" lang="en-US" sz="3199" u="none" cap="none" strike="noStrike">
                <a:solidFill>
                  <a:srgbClr val="000000"/>
                </a:solidFill>
                <a:latin typeface="Roboto"/>
                <a:ea typeface="Roboto"/>
                <a:cs typeface="Roboto"/>
                <a:sym typeface="Roboto"/>
              </a:rPr>
              <a:t>(MaKH, TenKH, DiaChi, GT, SDT, DiemTichLuy)</a:t>
            </a:r>
            <a:endParaRPr/>
          </a:p>
        </p:txBody>
      </p:sp>
      <p:sp>
        <p:nvSpPr>
          <p:cNvPr id="487" name="Google Shape;487;p22"/>
          <p:cNvSpPr txBox="1"/>
          <p:nvPr/>
        </p:nvSpPr>
        <p:spPr>
          <a:xfrm>
            <a:off x="2286000" y="5823941"/>
            <a:ext cx="10630257" cy="519938"/>
          </a:xfrm>
          <a:prstGeom prst="rect">
            <a:avLst/>
          </a:prstGeom>
          <a:noFill/>
          <a:ln>
            <a:noFill/>
          </a:ln>
        </p:spPr>
        <p:txBody>
          <a:bodyPr anchorCtr="0" anchor="t" bIns="0" lIns="0" spcFirstLastPara="1" rIns="0" wrap="square" tIns="0">
            <a:spAutoFit/>
          </a:bodyPr>
          <a:lstStyle/>
          <a:p>
            <a:pPr indent="0" lvl="0" marL="0" marR="0" rtl="0" algn="l">
              <a:lnSpc>
                <a:spcPct val="128008"/>
              </a:lnSpc>
              <a:spcBef>
                <a:spcPts val="0"/>
              </a:spcBef>
              <a:spcAft>
                <a:spcPts val="0"/>
              </a:spcAft>
              <a:buNone/>
            </a:pPr>
            <a:r>
              <a:rPr b="1" i="0" lang="en-US" sz="3199" u="none" cap="none" strike="noStrike">
                <a:solidFill>
                  <a:srgbClr val="000000"/>
                </a:solidFill>
                <a:latin typeface="Roboto"/>
                <a:ea typeface="Roboto"/>
                <a:cs typeface="Roboto"/>
                <a:sym typeface="Roboto"/>
              </a:rPr>
              <a:t>NHANVIEN </a:t>
            </a:r>
            <a:r>
              <a:rPr b="0" i="0" lang="en-US" sz="3199" u="none" cap="none" strike="noStrike">
                <a:solidFill>
                  <a:srgbClr val="000000"/>
                </a:solidFill>
                <a:latin typeface="Roboto"/>
                <a:ea typeface="Roboto"/>
                <a:cs typeface="Roboto"/>
                <a:sym typeface="Roboto"/>
              </a:rPr>
              <a:t>(MaNV, TenNV, NgSinh, NgayVL, SDT, GioiTinh)</a:t>
            </a:r>
            <a:endParaRPr/>
          </a:p>
        </p:txBody>
      </p:sp>
      <p:sp>
        <p:nvSpPr>
          <p:cNvPr id="488" name="Google Shape;488;p22"/>
          <p:cNvSpPr txBox="1"/>
          <p:nvPr/>
        </p:nvSpPr>
        <p:spPr>
          <a:xfrm>
            <a:off x="2286000" y="6775222"/>
            <a:ext cx="9410343" cy="519938"/>
          </a:xfrm>
          <a:prstGeom prst="rect">
            <a:avLst/>
          </a:prstGeom>
          <a:noFill/>
          <a:ln>
            <a:noFill/>
          </a:ln>
        </p:spPr>
        <p:txBody>
          <a:bodyPr anchorCtr="0" anchor="t" bIns="0" lIns="0" spcFirstLastPara="1" rIns="0" wrap="square" tIns="0">
            <a:spAutoFit/>
          </a:bodyPr>
          <a:lstStyle/>
          <a:p>
            <a:pPr indent="0" lvl="0" marL="0" marR="0" rtl="0" algn="l">
              <a:lnSpc>
                <a:spcPct val="128008"/>
              </a:lnSpc>
              <a:spcBef>
                <a:spcPts val="0"/>
              </a:spcBef>
              <a:spcAft>
                <a:spcPts val="0"/>
              </a:spcAft>
              <a:buNone/>
            </a:pPr>
            <a:r>
              <a:rPr b="1" i="0" lang="en-US" sz="3199" u="none" cap="none" strike="noStrike">
                <a:solidFill>
                  <a:srgbClr val="000000"/>
                </a:solidFill>
                <a:latin typeface="Roboto"/>
                <a:ea typeface="Roboto"/>
                <a:cs typeface="Roboto"/>
                <a:sym typeface="Roboto"/>
              </a:rPr>
              <a:t>SANPHAM </a:t>
            </a:r>
            <a:r>
              <a:rPr b="0" i="0" lang="en-US" sz="3199" u="none" cap="none" strike="noStrike">
                <a:solidFill>
                  <a:srgbClr val="000000"/>
                </a:solidFill>
                <a:latin typeface="Roboto"/>
                <a:ea typeface="Roboto"/>
                <a:cs typeface="Roboto"/>
                <a:sym typeface="Roboto"/>
              </a:rPr>
              <a:t>(MaSP, TenSP, LoaiSP, Gia, ThuongHieu)</a:t>
            </a:r>
            <a:endParaRPr/>
          </a:p>
        </p:txBody>
      </p:sp>
      <p:sp>
        <p:nvSpPr>
          <p:cNvPr id="489" name="Google Shape;489;p22"/>
          <p:cNvSpPr txBox="1"/>
          <p:nvPr/>
        </p:nvSpPr>
        <p:spPr>
          <a:xfrm>
            <a:off x="2286000" y="7726503"/>
            <a:ext cx="10865764" cy="519938"/>
          </a:xfrm>
          <a:prstGeom prst="rect">
            <a:avLst/>
          </a:prstGeom>
          <a:noFill/>
          <a:ln>
            <a:noFill/>
          </a:ln>
        </p:spPr>
        <p:txBody>
          <a:bodyPr anchorCtr="0" anchor="t" bIns="0" lIns="0" spcFirstLastPara="1" rIns="0" wrap="square" tIns="0">
            <a:spAutoFit/>
          </a:bodyPr>
          <a:lstStyle/>
          <a:p>
            <a:pPr indent="0" lvl="0" marL="0" marR="0" rtl="0" algn="l">
              <a:lnSpc>
                <a:spcPct val="128008"/>
              </a:lnSpc>
              <a:spcBef>
                <a:spcPts val="0"/>
              </a:spcBef>
              <a:spcAft>
                <a:spcPts val="0"/>
              </a:spcAft>
              <a:buNone/>
            </a:pPr>
            <a:r>
              <a:rPr b="1" i="0" lang="en-US" sz="3199" u="none" cap="none" strike="noStrike">
                <a:solidFill>
                  <a:srgbClr val="000000"/>
                </a:solidFill>
                <a:latin typeface="Roboto"/>
                <a:ea typeface="Roboto"/>
                <a:cs typeface="Roboto"/>
                <a:sym typeface="Roboto"/>
              </a:rPr>
              <a:t>HOADON </a:t>
            </a:r>
            <a:r>
              <a:rPr b="0" i="0" lang="en-US" sz="3199" u="none" cap="none" strike="noStrike">
                <a:solidFill>
                  <a:srgbClr val="000000"/>
                </a:solidFill>
                <a:latin typeface="Roboto"/>
                <a:ea typeface="Roboto"/>
                <a:cs typeface="Roboto"/>
                <a:sym typeface="Roboto"/>
              </a:rPr>
              <a:t>(MaHD, MaKH, MaCH, MaNV, NgayHD, ThanhTien)</a:t>
            </a:r>
            <a:endParaRPr/>
          </a:p>
        </p:txBody>
      </p:sp>
      <p:sp>
        <p:nvSpPr>
          <p:cNvPr id="490" name="Google Shape;490;p22"/>
          <p:cNvSpPr txBox="1"/>
          <p:nvPr/>
        </p:nvSpPr>
        <p:spPr>
          <a:xfrm>
            <a:off x="2286000" y="8677783"/>
            <a:ext cx="5512594" cy="519938"/>
          </a:xfrm>
          <a:prstGeom prst="rect">
            <a:avLst/>
          </a:prstGeom>
          <a:noFill/>
          <a:ln>
            <a:noFill/>
          </a:ln>
        </p:spPr>
        <p:txBody>
          <a:bodyPr anchorCtr="0" anchor="t" bIns="0" lIns="0" spcFirstLastPara="1" rIns="0" wrap="square" tIns="0">
            <a:spAutoFit/>
          </a:bodyPr>
          <a:lstStyle/>
          <a:p>
            <a:pPr indent="0" lvl="0" marL="0" marR="0" rtl="0" algn="l">
              <a:lnSpc>
                <a:spcPct val="128008"/>
              </a:lnSpc>
              <a:spcBef>
                <a:spcPts val="0"/>
              </a:spcBef>
              <a:spcAft>
                <a:spcPts val="0"/>
              </a:spcAft>
              <a:buNone/>
            </a:pPr>
            <a:r>
              <a:rPr b="1" i="0" lang="en-US" sz="3199" u="none" cap="none" strike="noStrike">
                <a:solidFill>
                  <a:srgbClr val="000000"/>
                </a:solidFill>
                <a:latin typeface="Roboto"/>
                <a:ea typeface="Roboto"/>
                <a:cs typeface="Roboto"/>
                <a:sym typeface="Roboto"/>
              </a:rPr>
              <a:t>CTHD </a:t>
            </a:r>
            <a:r>
              <a:rPr b="0" i="0" lang="en-US" sz="3199" u="none" cap="none" strike="noStrike">
                <a:solidFill>
                  <a:srgbClr val="000000"/>
                </a:solidFill>
                <a:latin typeface="Roboto"/>
                <a:ea typeface="Roboto"/>
                <a:cs typeface="Roboto"/>
                <a:sym typeface="Roboto"/>
              </a:rPr>
              <a:t>(SoHD, MaSP, SoLuong)</a:t>
            </a:r>
            <a:endParaRPr/>
          </a:p>
        </p:txBody>
      </p:sp>
      <p:sp>
        <p:nvSpPr>
          <p:cNvPr id="491" name="Google Shape;491;p22"/>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99B3FC"/>
                </a:solidFill>
                <a:latin typeface="Roboto"/>
                <a:ea typeface="Roboto"/>
                <a:cs typeface="Roboto"/>
                <a:sym typeface="Roboto"/>
              </a:rPr>
              <a:t>25</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23"/>
          <p:cNvSpPr/>
          <p:nvPr/>
        </p:nvSpPr>
        <p:spPr>
          <a:xfrm rot="5400000">
            <a:off x="4000500" y="-4000500"/>
            <a:ext cx="10287000" cy="18288000"/>
          </a:xfrm>
          <a:custGeom>
            <a:rect b="b" l="l" r="r" t="t"/>
            <a:pathLst>
              <a:path extrusionOk="0" h="18288000" w="10287000">
                <a:moveTo>
                  <a:pt x="0" y="18288000"/>
                </a:moveTo>
                <a:lnTo>
                  <a:pt x="0" y="0"/>
                </a:lnTo>
                <a:lnTo>
                  <a:pt x="10287000" y="0"/>
                </a:lnTo>
                <a:lnTo>
                  <a:pt x="10287000" y="18288000"/>
                </a:lnTo>
                <a:lnTo>
                  <a:pt x="0" y="18288000"/>
                </a:lnTo>
                <a:close/>
              </a:path>
            </a:pathLst>
          </a:custGeom>
          <a:blipFill rotWithShape="1">
            <a:blip r:embed="rId3">
              <a:alphaModFix/>
            </a:blip>
            <a:stretch>
              <a:fillRect b="0" l="-9220" r="-9219" t="0"/>
            </a:stretch>
          </a:blipFill>
          <a:ln>
            <a:noFill/>
          </a:ln>
        </p:spPr>
      </p:sp>
      <p:sp>
        <p:nvSpPr>
          <p:cNvPr id="497" name="Google Shape;497;p23"/>
          <p:cNvSpPr/>
          <p:nvPr/>
        </p:nvSpPr>
        <p:spPr>
          <a:xfrm>
            <a:off x="1028700" y="8676739"/>
            <a:ext cx="752403" cy="752403"/>
          </a:xfrm>
          <a:custGeom>
            <a:rect b="b" l="l" r="r" t="t"/>
            <a:pathLst>
              <a:path extrusionOk="0" h="752403" w="752403">
                <a:moveTo>
                  <a:pt x="0" y="0"/>
                </a:moveTo>
                <a:lnTo>
                  <a:pt x="752403" y="0"/>
                </a:lnTo>
                <a:lnTo>
                  <a:pt x="752403" y="752404"/>
                </a:lnTo>
                <a:lnTo>
                  <a:pt x="0" y="752404"/>
                </a:lnTo>
                <a:lnTo>
                  <a:pt x="0" y="0"/>
                </a:lnTo>
                <a:close/>
              </a:path>
            </a:pathLst>
          </a:custGeom>
          <a:blipFill rotWithShape="1">
            <a:blip r:embed="rId4">
              <a:alphaModFix/>
            </a:blip>
            <a:stretch>
              <a:fillRect b="0" l="0" r="0" t="0"/>
            </a:stretch>
          </a:blipFill>
          <a:ln>
            <a:noFill/>
          </a:ln>
        </p:spPr>
      </p:sp>
      <p:sp>
        <p:nvSpPr>
          <p:cNvPr id="498" name="Google Shape;498;p23"/>
          <p:cNvSpPr txBox="1"/>
          <p:nvPr/>
        </p:nvSpPr>
        <p:spPr>
          <a:xfrm>
            <a:off x="2254787" y="3720785"/>
            <a:ext cx="15276059" cy="2940680"/>
          </a:xfrm>
          <a:prstGeom prst="rect">
            <a:avLst/>
          </a:prstGeom>
          <a:noFill/>
          <a:ln>
            <a:noFill/>
          </a:ln>
        </p:spPr>
        <p:txBody>
          <a:bodyPr anchorCtr="0" anchor="t" bIns="0" lIns="0" spcFirstLastPara="1" rIns="0" wrap="square" tIns="0">
            <a:spAutoFit/>
          </a:bodyPr>
          <a:lstStyle/>
          <a:p>
            <a:pPr indent="0" lvl="0" marL="0" marR="0" rtl="0" algn="ctr">
              <a:lnSpc>
                <a:spcPct val="109000"/>
              </a:lnSpc>
              <a:spcBef>
                <a:spcPts val="0"/>
              </a:spcBef>
              <a:spcAft>
                <a:spcPts val="0"/>
              </a:spcAft>
              <a:buNone/>
            </a:pPr>
            <a:r>
              <a:rPr b="1" i="0" lang="en-US" sz="10500" u="none" cap="none" strike="noStrike">
                <a:solidFill>
                  <a:srgbClr val="FFFFFF"/>
                </a:solidFill>
                <a:latin typeface="Roboto"/>
                <a:ea typeface="Roboto"/>
                <a:cs typeface="Roboto"/>
                <a:sym typeface="Roboto"/>
              </a:rPr>
              <a:t>CÁM ƠN THẦY VÀ CÁC BẠN ĐÃ LẮNG NGHE!</a:t>
            </a:r>
            <a:endParaRPr/>
          </a:p>
        </p:txBody>
      </p:sp>
      <p:sp>
        <p:nvSpPr>
          <p:cNvPr id="499" name="Google Shape;499;p23"/>
          <p:cNvSpPr/>
          <p:nvPr/>
        </p:nvSpPr>
        <p:spPr>
          <a:xfrm>
            <a:off x="-596545" y="419550"/>
            <a:ext cx="6371387" cy="5909462"/>
          </a:xfrm>
          <a:custGeom>
            <a:rect b="b" l="l" r="r" t="t"/>
            <a:pathLst>
              <a:path extrusionOk="0" h="5909462" w="6371387">
                <a:moveTo>
                  <a:pt x="0" y="0"/>
                </a:moveTo>
                <a:lnTo>
                  <a:pt x="6371387" y="0"/>
                </a:lnTo>
                <a:lnTo>
                  <a:pt x="6371387" y="5909462"/>
                </a:lnTo>
                <a:lnTo>
                  <a:pt x="0" y="5909462"/>
                </a:lnTo>
                <a:lnTo>
                  <a:pt x="0" y="0"/>
                </a:lnTo>
                <a:close/>
              </a:path>
            </a:pathLst>
          </a:custGeom>
          <a:blipFill rotWithShape="1">
            <a:blip r:embed="rId5">
              <a:alphaModFix amt="51000"/>
            </a:blip>
            <a:stretch>
              <a:fillRect b="0" l="0" r="0" t="0"/>
            </a:stretch>
          </a:blipFill>
          <a:ln>
            <a:noFill/>
          </a:ln>
        </p:spPr>
      </p:sp>
      <p:sp>
        <p:nvSpPr>
          <p:cNvPr id="500" name="Google Shape;500;p23"/>
          <p:cNvSpPr/>
          <p:nvPr/>
        </p:nvSpPr>
        <p:spPr>
          <a:xfrm>
            <a:off x="12711168" y="4561939"/>
            <a:ext cx="9639356" cy="8229600"/>
          </a:xfrm>
          <a:custGeom>
            <a:rect b="b" l="l" r="r" t="t"/>
            <a:pathLst>
              <a:path extrusionOk="0" h="8229600" w="9639356">
                <a:moveTo>
                  <a:pt x="0" y="0"/>
                </a:moveTo>
                <a:lnTo>
                  <a:pt x="9639356" y="0"/>
                </a:lnTo>
                <a:lnTo>
                  <a:pt x="9639356" y="8229600"/>
                </a:lnTo>
                <a:lnTo>
                  <a:pt x="0" y="8229600"/>
                </a:lnTo>
                <a:lnTo>
                  <a:pt x="0" y="0"/>
                </a:lnTo>
                <a:close/>
              </a:path>
            </a:pathLst>
          </a:custGeom>
          <a:blipFill rotWithShape="1">
            <a:blip r:embed="rId6">
              <a:alphaModFix/>
            </a:blip>
            <a:stretch>
              <a:fillRect b="0" l="0" r="0" t="0"/>
            </a:stretch>
          </a:blipFill>
          <a:ln>
            <a:noFill/>
          </a:ln>
        </p:spPr>
      </p:sp>
      <p:sp>
        <p:nvSpPr>
          <p:cNvPr id="501" name="Google Shape;501;p23"/>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FFFFFF"/>
                </a:solidFill>
                <a:latin typeface="Roboto"/>
                <a:ea typeface="Roboto"/>
                <a:cs typeface="Roboto"/>
                <a:sym typeface="Roboto"/>
              </a:rPr>
              <a:t>26</a:t>
            </a:r>
            <a:endParaRPr/>
          </a:p>
        </p:txBody>
      </p:sp>
      <p:grpSp>
        <p:nvGrpSpPr>
          <p:cNvPr id="502" name="Google Shape;502;p23"/>
          <p:cNvGrpSpPr/>
          <p:nvPr/>
        </p:nvGrpSpPr>
        <p:grpSpPr>
          <a:xfrm>
            <a:off x="7121101" y="7330776"/>
            <a:ext cx="4045799" cy="692506"/>
            <a:chOff x="0" y="-9525"/>
            <a:chExt cx="1717297" cy="293944"/>
          </a:xfrm>
        </p:grpSpPr>
        <p:sp>
          <p:nvSpPr>
            <p:cNvPr id="503" name="Google Shape;503;p23"/>
            <p:cNvSpPr/>
            <p:nvPr/>
          </p:nvSpPr>
          <p:spPr>
            <a:xfrm>
              <a:off x="0" y="0"/>
              <a:ext cx="1717297" cy="284419"/>
            </a:xfrm>
            <a:custGeom>
              <a:rect b="b" l="l" r="r" t="t"/>
              <a:pathLst>
                <a:path extrusionOk="0" h="284419" w="1717297">
                  <a:moveTo>
                    <a:pt x="97592" y="0"/>
                  </a:moveTo>
                  <a:lnTo>
                    <a:pt x="1619704" y="0"/>
                  </a:lnTo>
                  <a:cubicBezTo>
                    <a:pt x="1673603" y="0"/>
                    <a:pt x="1717297" y="43693"/>
                    <a:pt x="1717297" y="97592"/>
                  </a:cubicBezTo>
                  <a:lnTo>
                    <a:pt x="1717297" y="186827"/>
                  </a:lnTo>
                  <a:cubicBezTo>
                    <a:pt x="1717297" y="212710"/>
                    <a:pt x="1707015" y="237533"/>
                    <a:pt x="1688712" y="255835"/>
                  </a:cubicBezTo>
                  <a:cubicBezTo>
                    <a:pt x="1670410" y="274137"/>
                    <a:pt x="1645588" y="284419"/>
                    <a:pt x="1619704" y="284419"/>
                  </a:cubicBezTo>
                  <a:lnTo>
                    <a:pt x="97592" y="284419"/>
                  </a:lnTo>
                  <a:cubicBezTo>
                    <a:pt x="71709" y="284419"/>
                    <a:pt x="46886" y="274137"/>
                    <a:pt x="28584" y="255835"/>
                  </a:cubicBezTo>
                  <a:cubicBezTo>
                    <a:pt x="10282" y="237533"/>
                    <a:pt x="0" y="212710"/>
                    <a:pt x="0" y="186827"/>
                  </a:cubicBezTo>
                  <a:lnTo>
                    <a:pt x="0" y="97592"/>
                  </a:lnTo>
                  <a:cubicBezTo>
                    <a:pt x="0" y="71709"/>
                    <a:pt x="10282" y="46886"/>
                    <a:pt x="28584" y="28584"/>
                  </a:cubicBezTo>
                  <a:cubicBezTo>
                    <a:pt x="46886" y="10282"/>
                    <a:pt x="71709" y="0"/>
                    <a:pt x="97592" y="0"/>
                  </a:cubicBezTo>
                  <a:close/>
                </a:path>
              </a:pathLst>
            </a:custGeom>
            <a:solidFill>
              <a:srgbClr val="000000">
                <a:alpha val="0"/>
              </a:srgbClr>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3"/>
            <p:cNvSpPr txBox="1"/>
            <p:nvPr/>
          </p:nvSpPr>
          <p:spPr>
            <a:xfrm>
              <a:off x="0" y="-9525"/>
              <a:ext cx="1717297" cy="293944"/>
            </a:xfrm>
            <a:prstGeom prst="rect">
              <a:avLst/>
            </a:prstGeom>
            <a:noFill/>
            <a:ln>
              <a:noFill/>
            </a:ln>
          </p:spPr>
          <p:txBody>
            <a:bodyPr anchorCtr="0" anchor="ctr" bIns="50800" lIns="50800" spcFirstLastPara="1" rIns="50800" wrap="square" tIns="50800">
              <a:noAutofit/>
            </a:bodyPr>
            <a:lstStyle/>
            <a:p>
              <a:pPr indent="0" lvl="0" marL="0" marR="0" rtl="0" algn="ctr">
                <a:lnSpc>
                  <a:spcPct val="169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3"/>
          <p:cNvSpPr/>
          <p:nvPr/>
        </p:nvSpPr>
        <p:spPr>
          <a:xfrm rot="5400000">
            <a:off x="-3010767" y="3010767"/>
            <a:ext cx="10287000" cy="4265465"/>
          </a:xfrm>
          <a:custGeom>
            <a:rect b="b" l="l" r="r" t="t"/>
            <a:pathLst>
              <a:path extrusionOk="0" h="4265465" w="10287000">
                <a:moveTo>
                  <a:pt x="0" y="0"/>
                </a:moveTo>
                <a:lnTo>
                  <a:pt x="10287000" y="0"/>
                </a:lnTo>
                <a:lnTo>
                  <a:pt x="10287000" y="4265466"/>
                </a:lnTo>
                <a:lnTo>
                  <a:pt x="0" y="4265466"/>
                </a:lnTo>
                <a:lnTo>
                  <a:pt x="0" y="0"/>
                </a:lnTo>
                <a:close/>
              </a:path>
            </a:pathLst>
          </a:custGeom>
          <a:blipFill rotWithShape="1">
            <a:blip r:embed="rId3">
              <a:alphaModFix/>
            </a:blip>
            <a:stretch>
              <a:fillRect b="-137423" l="0" r="0" t="-124541"/>
            </a:stretch>
          </a:blipFill>
          <a:ln>
            <a:noFill/>
          </a:ln>
        </p:spPr>
      </p:sp>
      <p:sp>
        <p:nvSpPr>
          <p:cNvPr id="143" name="Google Shape;143;p3"/>
          <p:cNvSpPr/>
          <p:nvPr/>
        </p:nvSpPr>
        <p:spPr>
          <a:xfrm>
            <a:off x="15024528" y="2514920"/>
            <a:ext cx="10066789" cy="8229600"/>
          </a:xfrm>
          <a:custGeom>
            <a:rect b="b" l="l" r="r" t="t"/>
            <a:pathLst>
              <a:path extrusionOk="0" h="8229600" w="10066789">
                <a:moveTo>
                  <a:pt x="0" y="0"/>
                </a:moveTo>
                <a:lnTo>
                  <a:pt x="10066789" y="0"/>
                </a:lnTo>
                <a:lnTo>
                  <a:pt x="10066789" y="8229600"/>
                </a:lnTo>
                <a:lnTo>
                  <a:pt x="0" y="8229600"/>
                </a:lnTo>
                <a:lnTo>
                  <a:pt x="0" y="0"/>
                </a:lnTo>
                <a:close/>
              </a:path>
            </a:pathLst>
          </a:custGeom>
          <a:blipFill rotWithShape="1">
            <a:blip r:embed="rId4">
              <a:alphaModFix amt="84000"/>
            </a:blip>
            <a:stretch>
              <a:fillRect b="0" l="0" r="0" t="0"/>
            </a:stretch>
          </a:blipFill>
          <a:ln>
            <a:noFill/>
          </a:ln>
        </p:spPr>
      </p:sp>
      <p:sp>
        <p:nvSpPr>
          <p:cNvPr id="144" name="Google Shape;144;p3"/>
          <p:cNvSpPr/>
          <p:nvPr/>
        </p:nvSpPr>
        <p:spPr>
          <a:xfrm>
            <a:off x="14583952" y="1028700"/>
            <a:ext cx="2675348" cy="2675348"/>
          </a:xfrm>
          <a:custGeom>
            <a:rect b="b" l="l" r="r" t="t"/>
            <a:pathLst>
              <a:path extrusionOk="0" h="2675348" w="2675348">
                <a:moveTo>
                  <a:pt x="0" y="0"/>
                </a:moveTo>
                <a:lnTo>
                  <a:pt x="2675348" y="0"/>
                </a:lnTo>
                <a:lnTo>
                  <a:pt x="2675348" y="2675348"/>
                </a:lnTo>
                <a:lnTo>
                  <a:pt x="0" y="2675348"/>
                </a:lnTo>
                <a:lnTo>
                  <a:pt x="0" y="0"/>
                </a:lnTo>
                <a:close/>
              </a:path>
            </a:pathLst>
          </a:custGeom>
          <a:blipFill rotWithShape="1">
            <a:blip r:embed="rId5">
              <a:alphaModFix/>
            </a:blip>
            <a:stretch>
              <a:fillRect b="0" l="0" r="0" t="0"/>
            </a:stretch>
          </a:blipFill>
          <a:ln>
            <a:noFill/>
          </a:ln>
        </p:spPr>
      </p:sp>
      <p:sp>
        <p:nvSpPr>
          <p:cNvPr id="145" name="Google Shape;145;p3"/>
          <p:cNvSpPr/>
          <p:nvPr/>
        </p:nvSpPr>
        <p:spPr>
          <a:xfrm flipH="1">
            <a:off x="8711482" y="-3122313"/>
            <a:ext cx="6306242" cy="5849040"/>
          </a:xfrm>
          <a:custGeom>
            <a:rect b="b" l="l" r="r" t="t"/>
            <a:pathLst>
              <a:path extrusionOk="0" h="5849040" w="6306242">
                <a:moveTo>
                  <a:pt x="6306242" y="0"/>
                </a:moveTo>
                <a:lnTo>
                  <a:pt x="0" y="0"/>
                </a:lnTo>
                <a:lnTo>
                  <a:pt x="0" y="5849039"/>
                </a:lnTo>
                <a:lnTo>
                  <a:pt x="6306242" y="5849039"/>
                </a:lnTo>
                <a:lnTo>
                  <a:pt x="6306242" y="0"/>
                </a:lnTo>
                <a:close/>
              </a:path>
            </a:pathLst>
          </a:custGeom>
          <a:blipFill rotWithShape="1">
            <a:blip r:embed="rId6">
              <a:alphaModFix amt="64000"/>
            </a:blip>
            <a:stretch>
              <a:fillRect b="0" l="0" r="0" t="0"/>
            </a:stretch>
          </a:blipFill>
          <a:ln>
            <a:noFill/>
          </a:ln>
        </p:spPr>
      </p:sp>
      <p:grpSp>
        <p:nvGrpSpPr>
          <p:cNvPr id="146" name="Google Shape;146;p3"/>
          <p:cNvGrpSpPr/>
          <p:nvPr/>
        </p:nvGrpSpPr>
        <p:grpSpPr>
          <a:xfrm>
            <a:off x="308104" y="8315952"/>
            <a:ext cx="3649258" cy="942348"/>
            <a:chOff x="0" y="-9525"/>
            <a:chExt cx="1138303" cy="293944"/>
          </a:xfrm>
        </p:grpSpPr>
        <p:sp>
          <p:nvSpPr>
            <p:cNvPr id="147" name="Google Shape;147;p3"/>
            <p:cNvSpPr/>
            <p:nvPr/>
          </p:nvSpPr>
          <p:spPr>
            <a:xfrm>
              <a:off x="0" y="0"/>
              <a:ext cx="1138303" cy="284419"/>
            </a:xfrm>
            <a:custGeom>
              <a:rect b="b" l="l" r="r" t="t"/>
              <a:pathLst>
                <a:path extrusionOk="0" h="284419" w="1138303">
                  <a:moveTo>
                    <a:pt x="108197" y="0"/>
                  </a:moveTo>
                  <a:lnTo>
                    <a:pt x="1030106" y="0"/>
                  </a:lnTo>
                  <a:cubicBezTo>
                    <a:pt x="1089861" y="0"/>
                    <a:pt x="1138303" y="48441"/>
                    <a:pt x="1138303" y="108197"/>
                  </a:cubicBezTo>
                  <a:lnTo>
                    <a:pt x="1138303" y="176222"/>
                  </a:lnTo>
                  <a:cubicBezTo>
                    <a:pt x="1138303" y="204918"/>
                    <a:pt x="1126904" y="232438"/>
                    <a:pt x="1106613" y="252729"/>
                  </a:cubicBezTo>
                  <a:cubicBezTo>
                    <a:pt x="1086322" y="273020"/>
                    <a:pt x="1058802" y="284419"/>
                    <a:pt x="1030106" y="284419"/>
                  </a:cubicBezTo>
                  <a:lnTo>
                    <a:pt x="108197" y="284419"/>
                  </a:lnTo>
                  <a:cubicBezTo>
                    <a:pt x="79501" y="284419"/>
                    <a:pt x="51981" y="273020"/>
                    <a:pt x="31690" y="252729"/>
                  </a:cubicBezTo>
                  <a:cubicBezTo>
                    <a:pt x="11399" y="232438"/>
                    <a:pt x="0" y="204918"/>
                    <a:pt x="0" y="176222"/>
                  </a:cubicBezTo>
                  <a:lnTo>
                    <a:pt x="0" y="108197"/>
                  </a:lnTo>
                  <a:cubicBezTo>
                    <a:pt x="0" y="79501"/>
                    <a:pt x="11399" y="51981"/>
                    <a:pt x="31690" y="31690"/>
                  </a:cubicBezTo>
                  <a:cubicBezTo>
                    <a:pt x="51981" y="11399"/>
                    <a:pt x="79501" y="0"/>
                    <a:pt x="108197" y="0"/>
                  </a:cubicBezTo>
                  <a:close/>
                </a:path>
              </a:pathLst>
            </a:custGeom>
            <a:solidFill>
              <a:srgbClr val="000000">
                <a:alpha val="0"/>
              </a:srgbClr>
            </a:solidFill>
            <a:ln cap="rnd"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
            <p:cNvSpPr txBox="1"/>
            <p:nvPr/>
          </p:nvSpPr>
          <p:spPr>
            <a:xfrm>
              <a:off x="0" y="-9525"/>
              <a:ext cx="1138303" cy="293944"/>
            </a:xfrm>
            <a:prstGeom prst="rect">
              <a:avLst/>
            </a:prstGeom>
            <a:noFill/>
            <a:ln>
              <a:noFill/>
            </a:ln>
          </p:spPr>
          <p:txBody>
            <a:bodyPr anchorCtr="0" anchor="ctr" bIns="50800" lIns="50800" spcFirstLastPara="1" rIns="50800" wrap="square" tIns="50800">
              <a:noAutofit/>
            </a:bodyPr>
            <a:lstStyle/>
            <a:p>
              <a:pPr indent="0" lvl="0" marL="0" marR="0" rtl="0" algn="ctr">
                <a:lnSpc>
                  <a:spcPct val="169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49" name="Google Shape;149;p3"/>
          <p:cNvSpPr/>
          <p:nvPr/>
        </p:nvSpPr>
        <p:spPr>
          <a:xfrm>
            <a:off x="1028700" y="1028700"/>
            <a:ext cx="834958" cy="846993"/>
          </a:xfrm>
          <a:custGeom>
            <a:rect b="b" l="l" r="r" t="t"/>
            <a:pathLst>
              <a:path extrusionOk="0" h="846993" w="834958">
                <a:moveTo>
                  <a:pt x="0" y="0"/>
                </a:moveTo>
                <a:lnTo>
                  <a:pt x="834958" y="0"/>
                </a:lnTo>
                <a:lnTo>
                  <a:pt x="834958" y="846993"/>
                </a:lnTo>
                <a:lnTo>
                  <a:pt x="0" y="846993"/>
                </a:lnTo>
                <a:lnTo>
                  <a:pt x="0" y="0"/>
                </a:lnTo>
                <a:close/>
              </a:path>
            </a:pathLst>
          </a:custGeom>
          <a:blipFill rotWithShape="1">
            <a:blip r:embed="rId7">
              <a:alphaModFix/>
            </a:blip>
            <a:stretch>
              <a:fillRect b="0" l="0" r="0" t="0"/>
            </a:stretch>
          </a:blipFill>
          <a:ln>
            <a:noFill/>
          </a:ln>
        </p:spPr>
      </p:sp>
      <p:sp>
        <p:nvSpPr>
          <p:cNvPr id="150" name="Google Shape;150;p3"/>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99B3FC"/>
                </a:solidFill>
                <a:latin typeface="Roboto"/>
                <a:ea typeface="Roboto"/>
                <a:cs typeface="Roboto"/>
                <a:sym typeface="Roboto"/>
              </a:rPr>
              <a:t>03</a:t>
            </a:r>
            <a:endParaRPr/>
          </a:p>
        </p:txBody>
      </p:sp>
      <p:grpSp>
        <p:nvGrpSpPr>
          <p:cNvPr id="151" name="Google Shape;151;p3"/>
          <p:cNvGrpSpPr/>
          <p:nvPr/>
        </p:nvGrpSpPr>
        <p:grpSpPr>
          <a:xfrm>
            <a:off x="5132911" y="5431355"/>
            <a:ext cx="10929319" cy="929483"/>
            <a:chOff x="0" y="-266700"/>
            <a:chExt cx="14572425" cy="1239311"/>
          </a:xfrm>
        </p:grpSpPr>
        <p:sp>
          <p:nvSpPr>
            <p:cNvPr id="152" name="Google Shape;152;p3"/>
            <p:cNvSpPr/>
            <p:nvPr/>
          </p:nvSpPr>
          <p:spPr>
            <a:xfrm>
              <a:off x="0" y="123820"/>
              <a:ext cx="689666" cy="689666"/>
            </a:xfrm>
            <a:custGeom>
              <a:rect b="b" l="l" r="r" t="t"/>
              <a:pathLst>
                <a:path extrusionOk="0" h="689666" w="689666">
                  <a:moveTo>
                    <a:pt x="0" y="0"/>
                  </a:moveTo>
                  <a:lnTo>
                    <a:pt x="689666" y="0"/>
                  </a:lnTo>
                  <a:lnTo>
                    <a:pt x="689666" y="689666"/>
                  </a:lnTo>
                  <a:lnTo>
                    <a:pt x="0" y="689666"/>
                  </a:lnTo>
                  <a:lnTo>
                    <a:pt x="0" y="0"/>
                  </a:lnTo>
                  <a:close/>
                </a:path>
              </a:pathLst>
            </a:custGeom>
            <a:blipFill rotWithShape="1">
              <a:blip r:embed="rId8">
                <a:alphaModFix/>
              </a:blip>
              <a:stretch>
                <a:fillRect b="0" l="0" r="0" t="0"/>
              </a:stretch>
            </a:blipFill>
            <a:ln>
              <a:noFill/>
            </a:ln>
          </p:spPr>
        </p:sp>
        <p:sp>
          <p:nvSpPr>
            <p:cNvPr id="153" name="Google Shape;153;p3"/>
            <p:cNvSpPr txBox="1"/>
            <p:nvPr/>
          </p:nvSpPr>
          <p:spPr>
            <a:xfrm>
              <a:off x="1427930" y="-266700"/>
              <a:ext cx="13144495" cy="1239311"/>
            </a:xfrm>
            <a:prstGeom prst="rect">
              <a:avLst/>
            </a:prstGeom>
            <a:noFill/>
            <a:ln>
              <a:noFill/>
            </a:ln>
          </p:spPr>
          <p:txBody>
            <a:bodyPr anchorCtr="0" anchor="t" bIns="0" lIns="0" spcFirstLastPara="1" rIns="0" wrap="square" tIns="0">
              <a:spAutoFit/>
            </a:bodyPr>
            <a:lstStyle/>
            <a:p>
              <a:pPr indent="0" lvl="0" marL="0" marR="0" rtl="0" algn="l">
                <a:lnSpc>
                  <a:spcPct val="175005"/>
                </a:lnSpc>
                <a:spcBef>
                  <a:spcPts val="0"/>
                </a:spcBef>
                <a:spcAft>
                  <a:spcPts val="0"/>
                </a:spcAft>
                <a:buNone/>
              </a:pPr>
              <a:r>
                <a:rPr b="1" i="0" lang="en-US" sz="4829" u="none" cap="none" strike="noStrike">
                  <a:solidFill>
                    <a:srgbClr val="494949"/>
                  </a:solidFill>
                  <a:latin typeface="Roboto"/>
                  <a:ea typeface="Roboto"/>
                  <a:cs typeface="Roboto"/>
                  <a:sym typeface="Roboto"/>
                </a:rPr>
                <a:t>Thực nghiệm mô phỏng phân tán</a:t>
              </a:r>
              <a:endParaRPr/>
            </a:p>
          </p:txBody>
        </p:sp>
      </p:grpSp>
      <p:grpSp>
        <p:nvGrpSpPr>
          <p:cNvPr id="154" name="Google Shape;154;p3"/>
          <p:cNvGrpSpPr/>
          <p:nvPr/>
        </p:nvGrpSpPr>
        <p:grpSpPr>
          <a:xfrm>
            <a:off x="5132911" y="2266675"/>
            <a:ext cx="10929319" cy="934749"/>
            <a:chOff x="0" y="-266700"/>
            <a:chExt cx="14572425" cy="1246332"/>
          </a:xfrm>
        </p:grpSpPr>
        <p:sp>
          <p:nvSpPr>
            <p:cNvPr id="155" name="Google Shape;155;p3"/>
            <p:cNvSpPr/>
            <p:nvPr/>
          </p:nvSpPr>
          <p:spPr>
            <a:xfrm>
              <a:off x="0" y="123820"/>
              <a:ext cx="689666" cy="689666"/>
            </a:xfrm>
            <a:custGeom>
              <a:rect b="b" l="l" r="r" t="t"/>
              <a:pathLst>
                <a:path extrusionOk="0" h="689666" w="689666">
                  <a:moveTo>
                    <a:pt x="0" y="0"/>
                  </a:moveTo>
                  <a:lnTo>
                    <a:pt x="689666" y="0"/>
                  </a:lnTo>
                  <a:lnTo>
                    <a:pt x="689666" y="689666"/>
                  </a:lnTo>
                  <a:lnTo>
                    <a:pt x="0" y="689666"/>
                  </a:lnTo>
                  <a:lnTo>
                    <a:pt x="0" y="0"/>
                  </a:lnTo>
                  <a:close/>
                </a:path>
              </a:pathLst>
            </a:custGeom>
            <a:blipFill rotWithShape="1">
              <a:blip r:embed="rId8">
                <a:alphaModFix/>
              </a:blip>
              <a:stretch>
                <a:fillRect b="0" l="0" r="0" t="0"/>
              </a:stretch>
            </a:blipFill>
            <a:ln>
              <a:noFill/>
            </a:ln>
          </p:spPr>
        </p:sp>
        <p:sp>
          <p:nvSpPr>
            <p:cNvPr id="156" name="Google Shape;156;p3"/>
            <p:cNvSpPr txBox="1"/>
            <p:nvPr/>
          </p:nvSpPr>
          <p:spPr>
            <a:xfrm>
              <a:off x="1427930" y="-266700"/>
              <a:ext cx="13144495" cy="1246332"/>
            </a:xfrm>
            <a:prstGeom prst="rect">
              <a:avLst/>
            </a:prstGeom>
            <a:noFill/>
            <a:ln>
              <a:noFill/>
            </a:ln>
          </p:spPr>
          <p:txBody>
            <a:bodyPr anchorCtr="0" anchor="t" bIns="0" lIns="0" spcFirstLastPara="1" rIns="0" wrap="square" tIns="0">
              <a:spAutoFit/>
            </a:bodyPr>
            <a:lstStyle/>
            <a:p>
              <a:pPr indent="0" lvl="0" marL="0" marR="0" rtl="0" algn="l">
                <a:lnSpc>
                  <a:spcPct val="175005"/>
                </a:lnSpc>
                <a:spcBef>
                  <a:spcPts val="0"/>
                </a:spcBef>
                <a:spcAft>
                  <a:spcPts val="0"/>
                </a:spcAft>
                <a:buNone/>
              </a:pPr>
              <a:r>
                <a:rPr b="1" i="0" lang="en-US" sz="4829" u="none" cap="none" strike="noStrike">
                  <a:solidFill>
                    <a:srgbClr val="494949"/>
                  </a:solidFill>
                  <a:latin typeface="Roboto"/>
                  <a:ea typeface="Roboto"/>
                  <a:cs typeface="Roboto"/>
                  <a:sym typeface="Roboto"/>
                </a:rPr>
                <a:t>Tổng quan</a:t>
              </a:r>
              <a:endParaRPr/>
            </a:p>
          </p:txBody>
        </p:sp>
      </p:grpSp>
      <p:sp>
        <p:nvSpPr>
          <p:cNvPr id="157" name="Google Shape;157;p3"/>
          <p:cNvSpPr txBox="1"/>
          <p:nvPr/>
        </p:nvSpPr>
        <p:spPr>
          <a:xfrm>
            <a:off x="5876929" y="3260468"/>
            <a:ext cx="9858371" cy="1926091"/>
          </a:xfrm>
          <a:prstGeom prst="rect">
            <a:avLst/>
          </a:prstGeom>
          <a:noFill/>
          <a:ln>
            <a:noFill/>
          </a:ln>
        </p:spPr>
        <p:txBody>
          <a:bodyPr anchorCtr="0" anchor="t" bIns="0" lIns="0" spcFirstLastPara="1" rIns="0" wrap="square" tIns="0">
            <a:spAutoFit/>
          </a:bodyPr>
          <a:lstStyle/>
          <a:p>
            <a:pPr indent="-488518" lvl="1" marL="977036" marR="0" rtl="0" algn="l">
              <a:lnSpc>
                <a:spcPct val="175005"/>
              </a:lnSpc>
              <a:spcBef>
                <a:spcPts val="0"/>
              </a:spcBef>
              <a:spcAft>
                <a:spcPts val="0"/>
              </a:spcAft>
              <a:buClr>
                <a:srgbClr val="606060"/>
              </a:buClr>
              <a:buSzPts val="4525"/>
              <a:buFont typeface="Arial"/>
              <a:buChar char="•"/>
            </a:pPr>
            <a:r>
              <a:rPr b="1" i="0" lang="en-US" sz="4525" u="none" cap="none" strike="noStrike">
                <a:solidFill>
                  <a:srgbClr val="606060"/>
                </a:solidFill>
                <a:latin typeface="Roboto"/>
                <a:ea typeface="Roboto"/>
                <a:cs typeface="Roboto"/>
                <a:sym typeface="Roboto"/>
              </a:rPr>
              <a:t>HQTCSDL NOSQL</a:t>
            </a:r>
            <a:endParaRPr/>
          </a:p>
          <a:p>
            <a:pPr indent="-488518" lvl="1" marL="977036" marR="0" rtl="0" algn="l">
              <a:lnSpc>
                <a:spcPct val="175005"/>
              </a:lnSpc>
              <a:spcBef>
                <a:spcPts val="0"/>
              </a:spcBef>
              <a:spcAft>
                <a:spcPts val="0"/>
              </a:spcAft>
              <a:buClr>
                <a:srgbClr val="606060"/>
              </a:buClr>
              <a:buSzPts val="4525"/>
              <a:buFont typeface="Arial"/>
              <a:buChar char="•"/>
            </a:pPr>
            <a:r>
              <a:rPr b="1" i="0" lang="en-US" sz="4525" u="none" cap="none" strike="noStrike">
                <a:solidFill>
                  <a:srgbClr val="606060"/>
                </a:solidFill>
                <a:latin typeface="Roboto"/>
                <a:ea typeface="Roboto"/>
                <a:cs typeface="Roboto"/>
                <a:sym typeface="Roboto"/>
              </a:rPr>
              <a:t>HBase</a:t>
            </a:r>
            <a:endParaRPr/>
          </a:p>
        </p:txBody>
      </p:sp>
      <p:sp>
        <p:nvSpPr>
          <p:cNvPr id="158" name="Google Shape;158;p3"/>
          <p:cNvSpPr txBox="1"/>
          <p:nvPr/>
        </p:nvSpPr>
        <p:spPr>
          <a:xfrm>
            <a:off x="5132911" y="688737"/>
            <a:ext cx="6731693" cy="1186956"/>
          </a:xfrm>
          <a:prstGeom prst="rect">
            <a:avLst/>
          </a:prstGeom>
          <a:noFill/>
          <a:ln>
            <a:noFill/>
          </a:ln>
        </p:spPr>
        <p:txBody>
          <a:bodyPr anchorCtr="0" anchor="t" bIns="0" lIns="0" spcFirstLastPara="1" rIns="0" wrap="square" tIns="0">
            <a:spAutoFit/>
          </a:bodyPr>
          <a:lstStyle/>
          <a:p>
            <a:pPr indent="0" lvl="0" marL="0" marR="0" rtl="0" algn="l">
              <a:lnSpc>
                <a:spcPct val="109000"/>
              </a:lnSpc>
              <a:spcBef>
                <a:spcPts val="0"/>
              </a:spcBef>
              <a:spcAft>
                <a:spcPts val="0"/>
              </a:spcAft>
              <a:buNone/>
            </a:pPr>
            <a:r>
              <a:rPr b="1" i="0" lang="en-US" sz="8355" u="none" cap="none" strike="noStrike">
                <a:solidFill>
                  <a:srgbClr val="99B3FC"/>
                </a:solidFill>
                <a:latin typeface="Roboto"/>
                <a:ea typeface="Roboto"/>
                <a:cs typeface="Roboto"/>
                <a:sym typeface="Roboto"/>
              </a:rPr>
              <a:t>Nội dung</a:t>
            </a:r>
            <a:endParaRPr/>
          </a:p>
        </p:txBody>
      </p:sp>
      <p:sp>
        <p:nvSpPr>
          <p:cNvPr id="159" name="Google Shape;159;p3"/>
          <p:cNvSpPr txBox="1"/>
          <p:nvPr/>
        </p:nvSpPr>
        <p:spPr>
          <a:xfrm>
            <a:off x="5876929" y="6684688"/>
            <a:ext cx="9858371" cy="1926091"/>
          </a:xfrm>
          <a:prstGeom prst="rect">
            <a:avLst/>
          </a:prstGeom>
          <a:noFill/>
          <a:ln>
            <a:noFill/>
          </a:ln>
        </p:spPr>
        <p:txBody>
          <a:bodyPr anchorCtr="0" anchor="t" bIns="0" lIns="0" spcFirstLastPara="1" rIns="0" wrap="square" tIns="0">
            <a:spAutoFit/>
          </a:bodyPr>
          <a:lstStyle/>
          <a:p>
            <a:pPr indent="-488518" lvl="1" marL="977036" marR="0" rtl="0" algn="l">
              <a:lnSpc>
                <a:spcPct val="175005"/>
              </a:lnSpc>
              <a:spcBef>
                <a:spcPts val="0"/>
              </a:spcBef>
              <a:spcAft>
                <a:spcPts val="0"/>
              </a:spcAft>
              <a:buClr>
                <a:srgbClr val="606060"/>
              </a:buClr>
              <a:buSzPts val="4525"/>
              <a:buFont typeface="Arial"/>
              <a:buChar char="•"/>
            </a:pPr>
            <a:r>
              <a:rPr b="1" i="0" lang="en-US" sz="4525" u="none" cap="none" strike="noStrike">
                <a:solidFill>
                  <a:srgbClr val="606060"/>
                </a:solidFill>
                <a:latin typeface="Roboto"/>
                <a:ea typeface="Roboto"/>
                <a:cs typeface="Roboto"/>
                <a:sym typeface="Roboto"/>
              </a:rPr>
              <a:t>Mô tả bài toán</a:t>
            </a:r>
            <a:endParaRPr/>
          </a:p>
          <a:p>
            <a:pPr indent="-488518" lvl="1" marL="977036" marR="0" rtl="0" algn="l">
              <a:lnSpc>
                <a:spcPct val="175005"/>
              </a:lnSpc>
              <a:spcBef>
                <a:spcPts val="0"/>
              </a:spcBef>
              <a:spcAft>
                <a:spcPts val="0"/>
              </a:spcAft>
              <a:buClr>
                <a:srgbClr val="606060"/>
              </a:buClr>
              <a:buSzPts val="4525"/>
              <a:buFont typeface="Arial"/>
              <a:buChar char="•"/>
            </a:pPr>
            <a:r>
              <a:rPr b="1" i="0" lang="en-US" sz="4525" u="none" cap="none" strike="noStrike">
                <a:solidFill>
                  <a:srgbClr val="606060"/>
                </a:solidFill>
                <a:latin typeface="Roboto"/>
                <a:ea typeface="Roboto"/>
                <a:cs typeface="Roboto"/>
                <a:sym typeface="Roboto"/>
              </a:rPr>
              <a:t>Mô tả cấu trúc dữ liệu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4"/>
          <p:cNvSpPr/>
          <p:nvPr/>
        </p:nvSpPr>
        <p:spPr>
          <a:xfrm rot="5400000">
            <a:off x="4000500" y="-4000500"/>
            <a:ext cx="10287000" cy="18288000"/>
          </a:xfrm>
          <a:custGeom>
            <a:rect b="b" l="l" r="r" t="t"/>
            <a:pathLst>
              <a:path extrusionOk="0" h="18288000" w="10287000">
                <a:moveTo>
                  <a:pt x="0" y="18288000"/>
                </a:moveTo>
                <a:lnTo>
                  <a:pt x="0" y="0"/>
                </a:lnTo>
                <a:lnTo>
                  <a:pt x="10287000" y="0"/>
                </a:lnTo>
                <a:lnTo>
                  <a:pt x="10287000" y="18288000"/>
                </a:lnTo>
                <a:lnTo>
                  <a:pt x="0" y="18288000"/>
                </a:lnTo>
                <a:close/>
              </a:path>
            </a:pathLst>
          </a:custGeom>
          <a:blipFill rotWithShape="1">
            <a:blip r:embed="rId3">
              <a:alphaModFix/>
            </a:blip>
            <a:stretch>
              <a:fillRect b="0" l="-9220" r="-9219" t="0"/>
            </a:stretch>
          </a:blipFill>
          <a:ln>
            <a:noFill/>
          </a:ln>
        </p:spPr>
      </p:sp>
      <p:sp>
        <p:nvSpPr>
          <p:cNvPr id="165" name="Google Shape;165;p4"/>
          <p:cNvSpPr/>
          <p:nvPr/>
        </p:nvSpPr>
        <p:spPr>
          <a:xfrm flipH="1" rot="-2294871">
            <a:off x="-2888682" y="5975372"/>
            <a:ext cx="7157515" cy="5851268"/>
          </a:xfrm>
          <a:custGeom>
            <a:rect b="b" l="l" r="r" t="t"/>
            <a:pathLst>
              <a:path extrusionOk="0" h="5851268" w="7157515">
                <a:moveTo>
                  <a:pt x="7157515" y="0"/>
                </a:moveTo>
                <a:lnTo>
                  <a:pt x="0" y="0"/>
                </a:lnTo>
                <a:lnTo>
                  <a:pt x="0" y="5851268"/>
                </a:lnTo>
                <a:lnTo>
                  <a:pt x="7157515" y="5851268"/>
                </a:lnTo>
                <a:lnTo>
                  <a:pt x="7157515" y="0"/>
                </a:lnTo>
                <a:close/>
              </a:path>
            </a:pathLst>
          </a:custGeom>
          <a:blipFill rotWithShape="1">
            <a:blip r:embed="rId4">
              <a:alphaModFix/>
            </a:blip>
            <a:stretch>
              <a:fillRect b="0" l="0" r="0" t="0"/>
            </a:stretch>
          </a:blipFill>
          <a:ln>
            <a:noFill/>
          </a:ln>
        </p:spPr>
      </p:sp>
      <p:sp>
        <p:nvSpPr>
          <p:cNvPr id="166" name="Google Shape;166;p4"/>
          <p:cNvSpPr/>
          <p:nvPr/>
        </p:nvSpPr>
        <p:spPr>
          <a:xfrm>
            <a:off x="14747266" y="1182593"/>
            <a:ext cx="1515837" cy="1515837"/>
          </a:xfrm>
          <a:custGeom>
            <a:rect b="b" l="l" r="r" t="t"/>
            <a:pathLst>
              <a:path extrusionOk="0" h="1515837" w="1515837">
                <a:moveTo>
                  <a:pt x="0" y="0"/>
                </a:moveTo>
                <a:lnTo>
                  <a:pt x="1515837" y="0"/>
                </a:lnTo>
                <a:lnTo>
                  <a:pt x="1515837" y="1515837"/>
                </a:lnTo>
                <a:lnTo>
                  <a:pt x="0" y="1515837"/>
                </a:lnTo>
                <a:lnTo>
                  <a:pt x="0" y="0"/>
                </a:lnTo>
                <a:close/>
              </a:path>
            </a:pathLst>
          </a:custGeom>
          <a:blipFill rotWithShape="1">
            <a:blip r:embed="rId5">
              <a:alphaModFix/>
            </a:blip>
            <a:stretch>
              <a:fillRect b="0" l="0" r="0" t="0"/>
            </a:stretch>
          </a:blipFill>
          <a:ln>
            <a:noFill/>
          </a:ln>
        </p:spPr>
      </p:sp>
      <p:sp>
        <p:nvSpPr>
          <p:cNvPr id="167" name="Google Shape;167;p4"/>
          <p:cNvSpPr/>
          <p:nvPr/>
        </p:nvSpPr>
        <p:spPr>
          <a:xfrm>
            <a:off x="10037731" y="-202274"/>
            <a:ext cx="4099972" cy="3802724"/>
          </a:xfrm>
          <a:custGeom>
            <a:rect b="b" l="l" r="r" t="t"/>
            <a:pathLst>
              <a:path extrusionOk="0" h="3802724" w="4099972">
                <a:moveTo>
                  <a:pt x="0" y="0"/>
                </a:moveTo>
                <a:lnTo>
                  <a:pt x="4099972" y="0"/>
                </a:lnTo>
                <a:lnTo>
                  <a:pt x="4099972" y="3802724"/>
                </a:lnTo>
                <a:lnTo>
                  <a:pt x="0" y="3802724"/>
                </a:lnTo>
                <a:lnTo>
                  <a:pt x="0" y="0"/>
                </a:lnTo>
                <a:close/>
              </a:path>
            </a:pathLst>
          </a:custGeom>
          <a:blipFill rotWithShape="1">
            <a:blip r:embed="rId6">
              <a:alphaModFix amt="51000"/>
            </a:blip>
            <a:stretch>
              <a:fillRect b="0" l="0" r="0" t="0"/>
            </a:stretch>
          </a:blipFill>
          <a:ln>
            <a:noFill/>
          </a:ln>
        </p:spPr>
      </p:sp>
      <p:sp>
        <p:nvSpPr>
          <p:cNvPr id="168" name="Google Shape;168;p4"/>
          <p:cNvSpPr txBox="1"/>
          <p:nvPr/>
        </p:nvSpPr>
        <p:spPr>
          <a:xfrm>
            <a:off x="2922600" y="4464106"/>
            <a:ext cx="12866066" cy="1140458"/>
          </a:xfrm>
          <a:prstGeom prst="rect">
            <a:avLst/>
          </a:prstGeom>
          <a:noFill/>
          <a:ln>
            <a:noFill/>
          </a:ln>
        </p:spPr>
        <p:txBody>
          <a:bodyPr anchorCtr="0" anchor="t" bIns="0" lIns="0" spcFirstLastPara="1" rIns="0" wrap="square" tIns="0">
            <a:spAutoFit/>
          </a:bodyPr>
          <a:lstStyle/>
          <a:p>
            <a:pPr indent="0" lvl="0" marL="0" marR="0" rtl="0" algn="ctr">
              <a:lnSpc>
                <a:spcPct val="109001"/>
              </a:lnSpc>
              <a:spcBef>
                <a:spcPts val="0"/>
              </a:spcBef>
              <a:spcAft>
                <a:spcPts val="0"/>
              </a:spcAft>
              <a:buNone/>
            </a:pPr>
            <a:r>
              <a:rPr b="1" i="0" lang="en-US" sz="7999" u="none" cap="none" strike="noStrike">
                <a:solidFill>
                  <a:srgbClr val="FFFFFF"/>
                </a:solidFill>
                <a:latin typeface="Roboto"/>
                <a:ea typeface="Roboto"/>
                <a:cs typeface="Roboto"/>
                <a:sym typeface="Roboto"/>
              </a:rPr>
              <a:t>Hệ quản trị CSDL NoSQL</a:t>
            </a:r>
            <a:endParaRPr/>
          </a:p>
        </p:txBody>
      </p:sp>
      <p:sp>
        <p:nvSpPr>
          <p:cNvPr id="169" name="Google Shape;169;p4"/>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FFFFFF"/>
                </a:solidFill>
                <a:latin typeface="Roboto"/>
                <a:ea typeface="Roboto"/>
                <a:cs typeface="Roboto"/>
                <a:sym typeface="Roboto"/>
              </a:rPr>
              <a:t>04</a:t>
            </a:r>
            <a:endParaRPr/>
          </a:p>
        </p:txBody>
      </p:sp>
      <p:sp>
        <p:nvSpPr>
          <p:cNvPr id="170" name="Google Shape;170;p4"/>
          <p:cNvSpPr/>
          <p:nvPr/>
        </p:nvSpPr>
        <p:spPr>
          <a:xfrm rot="403936">
            <a:off x="5636487" y="8289529"/>
            <a:ext cx="5025622" cy="4661265"/>
          </a:xfrm>
          <a:custGeom>
            <a:rect b="b" l="l" r="r" t="t"/>
            <a:pathLst>
              <a:path extrusionOk="0" h="4661265" w="5025622">
                <a:moveTo>
                  <a:pt x="0" y="0"/>
                </a:moveTo>
                <a:lnTo>
                  <a:pt x="5025622" y="0"/>
                </a:lnTo>
                <a:lnTo>
                  <a:pt x="5025622" y="4661265"/>
                </a:lnTo>
                <a:lnTo>
                  <a:pt x="0" y="4661265"/>
                </a:lnTo>
                <a:lnTo>
                  <a:pt x="0" y="0"/>
                </a:lnTo>
                <a:close/>
              </a:path>
            </a:pathLst>
          </a:custGeom>
          <a:blipFill rotWithShape="1">
            <a:blip r:embed="rId6">
              <a:alphaModFix amt="77000"/>
            </a:blip>
            <a:stretch>
              <a:fillRect b="0" l="0" r="0" t="0"/>
            </a:stretch>
          </a:blipFill>
          <a:ln>
            <a:noFill/>
          </a:ln>
        </p:spPr>
      </p:sp>
      <p:grpSp>
        <p:nvGrpSpPr>
          <p:cNvPr id="171" name="Google Shape;171;p4"/>
          <p:cNvGrpSpPr/>
          <p:nvPr/>
        </p:nvGrpSpPr>
        <p:grpSpPr>
          <a:xfrm>
            <a:off x="690076" y="759096"/>
            <a:ext cx="3661602" cy="846993"/>
            <a:chOff x="0" y="0"/>
            <a:chExt cx="4882137" cy="1129324"/>
          </a:xfrm>
        </p:grpSpPr>
        <p:sp>
          <p:nvSpPr>
            <p:cNvPr id="172" name="Google Shape;172;p4"/>
            <p:cNvSpPr/>
            <p:nvPr/>
          </p:nvSpPr>
          <p:spPr>
            <a:xfrm>
              <a:off x="0" y="0"/>
              <a:ext cx="1113277" cy="1129324"/>
            </a:xfrm>
            <a:custGeom>
              <a:rect b="b" l="l" r="r" t="t"/>
              <a:pathLst>
                <a:path extrusionOk="0" h="1129324" w="1113277">
                  <a:moveTo>
                    <a:pt x="0" y="0"/>
                  </a:moveTo>
                  <a:lnTo>
                    <a:pt x="1113277" y="0"/>
                  </a:lnTo>
                  <a:lnTo>
                    <a:pt x="1113277" y="1129324"/>
                  </a:lnTo>
                  <a:lnTo>
                    <a:pt x="0" y="1129324"/>
                  </a:lnTo>
                  <a:lnTo>
                    <a:pt x="0" y="0"/>
                  </a:lnTo>
                  <a:close/>
                </a:path>
              </a:pathLst>
            </a:custGeom>
            <a:blipFill rotWithShape="1">
              <a:blip r:embed="rId7">
                <a:alphaModFix/>
              </a:blip>
              <a:stretch>
                <a:fillRect b="0" l="0" r="0" t="0"/>
              </a:stretch>
            </a:blipFill>
            <a:ln>
              <a:noFill/>
            </a:ln>
          </p:spPr>
        </p:sp>
        <p:sp>
          <p:nvSpPr>
            <p:cNvPr id="173" name="Google Shape;173;p4"/>
            <p:cNvSpPr txBox="1"/>
            <p:nvPr/>
          </p:nvSpPr>
          <p:spPr>
            <a:xfrm>
              <a:off x="1547996" y="78675"/>
              <a:ext cx="3334141" cy="766233"/>
            </a:xfrm>
            <a:prstGeom prst="rect">
              <a:avLst/>
            </a:prstGeom>
            <a:noFill/>
            <a:ln>
              <a:noFill/>
            </a:ln>
          </p:spPr>
          <p:txBody>
            <a:bodyPr anchorCtr="0" anchor="t" bIns="0" lIns="0" spcFirstLastPara="1" rIns="0" wrap="square" tIns="0">
              <a:spAutoFit/>
            </a:bodyPr>
            <a:lstStyle/>
            <a:p>
              <a:pPr indent="0" lvl="0" marL="0" marR="0" rtl="0" algn="l">
                <a:lnSpc>
                  <a:spcPct val="24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74" name="Google Shape;174;p4"/>
          <p:cNvGrpSpPr/>
          <p:nvPr/>
        </p:nvGrpSpPr>
        <p:grpSpPr>
          <a:xfrm>
            <a:off x="3292057" y="6043198"/>
            <a:ext cx="11703886" cy="535899"/>
            <a:chOff x="0" y="-9525"/>
            <a:chExt cx="4427824" cy="202742"/>
          </a:xfrm>
        </p:grpSpPr>
        <p:sp>
          <p:nvSpPr>
            <p:cNvPr id="175" name="Google Shape;175;p4"/>
            <p:cNvSpPr/>
            <p:nvPr/>
          </p:nvSpPr>
          <p:spPr>
            <a:xfrm>
              <a:off x="0" y="0"/>
              <a:ext cx="4427824" cy="193217"/>
            </a:xfrm>
            <a:custGeom>
              <a:rect b="b" l="l" r="r" t="t"/>
              <a:pathLst>
                <a:path extrusionOk="0" h="193217" w="4427824">
                  <a:moveTo>
                    <a:pt x="33736" y="0"/>
                  </a:moveTo>
                  <a:lnTo>
                    <a:pt x="4394088" y="0"/>
                  </a:lnTo>
                  <a:cubicBezTo>
                    <a:pt x="4403036" y="0"/>
                    <a:pt x="4411616" y="3554"/>
                    <a:pt x="4417943" y="9881"/>
                  </a:cubicBezTo>
                  <a:cubicBezTo>
                    <a:pt x="4424269" y="16208"/>
                    <a:pt x="4427824" y="24788"/>
                    <a:pt x="4427824" y="33736"/>
                  </a:cubicBezTo>
                  <a:lnTo>
                    <a:pt x="4427824" y="159481"/>
                  </a:lnTo>
                  <a:cubicBezTo>
                    <a:pt x="4427824" y="168428"/>
                    <a:pt x="4424269" y="177009"/>
                    <a:pt x="4417943" y="183336"/>
                  </a:cubicBezTo>
                  <a:cubicBezTo>
                    <a:pt x="4411616" y="189663"/>
                    <a:pt x="4403036" y="193217"/>
                    <a:pt x="4394088" y="193217"/>
                  </a:cubicBezTo>
                  <a:lnTo>
                    <a:pt x="33736" y="193217"/>
                  </a:lnTo>
                  <a:cubicBezTo>
                    <a:pt x="24788" y="193217"/>
                    <a:pt x="16208" y="189663"/>
                    <a:pt x="9881" y="183336"/>
                  </a:cubicBezTo>
                  <a:cubicBezTo>
                    <a:pt x="3554" y="177009"/>
                    <a:pt x="0" y="168428"/>
                    <a:pt x="0" y="159481"/>
                  </a:cubicBezTo>
                  <a:lnTo>
                    <a:pt x="0" y="33736"/>
                  </a:lnTo>
                  <a:cubicBezTo>
                    <a:pt x="0" y="24788"/>
                    <a:pt x="3554" y="16208"/>
                    <a:pt x="9881" y="9881"/>
                  </a:cubicBezTo>
                  <a:cubicBezTo>
                    <a:pt x="16208" y="3554"/>
                    <a:pt x="24788" y="0"/>
                    <a:pt x="33736" y="0"/>
                  </a:cubicBezTo>
                  <a:close/>
                </a:path>
              </a:pathLst>
            </a:custGeom>
            <a:solidFill>
              <a:srgbClr val="000000">
                <a:alpha val="0"/>
              </a:srgbClr>
            </a:solidFill>
            <a:ln cap="rnd" cmpd="sng" w="571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
            <p:cNvSpPr txBox="1"/>
            <p:nvPr/>
          </p:nvSpPr>
          <p:spPr>
            <a:xfrm>
              <a:off x="0" y="-9525"/>
              <a:ext cx="4427824" cy="202742"/>
            </a:xfrm>
            <a:prstGeom prst="rect">
              <a:avLst/>
            </a:prstGeom>
            <a:noFill/>
            <a:ln>
              <a:noFill/>
            </a:ln>
          </p:spPr>
          <p:txBody>
            <a:bodyPr anchorCtr="0" anchor="ctr" bIns="50800" lIns="50800" spcFirstLastPara="1" rIns="50800" wrap="square" tIns="50800">
              <a:noAutofit/>
            </a:bodyPr>
            <a:lstStyle/>
            <a:p>
              <a:pPr indent="0" lvl="0" marL="0" marR="0" rtl="0" algn="ctr">
                <a:lnSpc>
                  <a:spcPct val="169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5"/>
          <p:cNvSpPr/>
          <p:nvPr/>
        </p:nvSpPr>
        <p:spPr>
          <a:xfrm rot="5400000">
            <a:off x="4000500" y="-4000500"/>
            <a:ext cx="10287000" cy="18288000"/>
          </a:xfrm>
          <a:custGeom>
            <a:rect b="b" l="l" r="r" t="t"/>
            <a:pathLst>
              <a:path extrusionOk="0" h="18288000" w="10287000">
                <a:moveTo>
                  <a:pt x="0" y="0"/>
                </a:moveTo>
                <a:lnTo>
                  <a:pt x="10287000" y="0"/>
                </a:lnTo>
                <a:lnTo>
                  <a:pt x="10287000" y="18288000"/>
                </a:lnTo>
                <a:lnTo>
                  <a:pt x="0" y="18288000"/>
                </a:lnTo>
                <a:lnTo>
                  <a:pt x="0" y="0"/>
                </a:lnTo>
                <a:close/>
              </a:path>
            </a:pathLst>
          </a:custGeom>
          <a:blipFill rotWithShape="1">
            <a:blip r:embed="rId3">
              <a:alphaModFix/>
            </a:blip>
            <a:stretch>
              <a:fillRect b="-8224" l="-37927" r="0" t="-8223"/>
            </a:stretch>
          </a:blipFill>
          <a:ln>
            <a:noFill/>
          </a:ln>
        </p:spPr>
      </p:sp>
      <p:sp>
        <p:nvSpPr>
          <p:cNvPr id="182" name="Google Shape;182;p5"/>
          <p:cNvSpPr txBox="1"/>
          <p:nvPr/>
        </p:nvSpPr>
        <p:spPr>
          <a:xfrm>
            <a:off x="1846982" y="1529464"/>
            <a:ext cx="6067271" cy="1129030"/>
          </a:xfrm>
          <a:prstGeom prst="rect">
            <a:avLst/>
          </a:prstGeom>
          <a:noFill/>
          <a:ln>
            <a:noFill/>
          </a:ln>
        </p:spPr>
        <p:txBody>
          <a:bodyPr anchorCtr="0" anchor="t" bIns="0" lIns="0" spcFirstLastPara="1" rIns="0" wrap="square" tIns="0">
            <a:spAutoFit/>
          </a:bodyPr>
          <a:lstStyle/>
          <a:p>
            <a:pPr indent="0" lvl="0" marL="0" marR="0" rtl="0" algn="l">
              <a:lnSpc>
                <a:spcPct val="128004"/>
              </a:lnSpc>
              <a:spcBef>
                <a:spcPts val="0"/>
              </a:spcBef>
              <a:spcAft>
                <a:spcPts val="0"/>
              </a:spcAft>
              <a:buNone/>
            </a:pPr>
            <a:r>
              <a:rPr b="1" i="0" lang="en-US" sz="6999" u="none" cap="none" strike="noStrike">
                <a:solidFill>
                  <a:srgbClr val="FFFFFF"/>
                </a:solidFill>
                <a:latin typeface="Roboto"/>
                <a:ea typeface="Roboto"/>
                <a:cs typeface="Roboto"/>
                <a:sym typeface="Roboto"/>
              </a:rPr>
              <a:t>CDSL NoSQL</a:t>
            </a:r>
            <a:endParaRPr/>
          </a:p>
        </p:txBody>
      </p:sp>
      <p:sp>
        <p:nvSpPr>
          <p:cNvPr id="183" name="Google Shape;183;p5"/>
          <p:cNvSpPr/>
          <p:nvPr/>
        </p:nvSpPr>
        <p:spPr>
          <a:xfrm rot="-383534">
            <a:off x="5307443" y="-4344358"/>
            <a:ext cx="10066789" cy="8229600"/>
          </a:xfrm>
          <a:custGeom>
            <a:rect b="b" l="l" r="r" t="t"/>
            <a:pathLst>
              <a:path extrusionOk="0" h="8229600" w="10066789">
                <a:moveTo>
                  <a:pt x="0" y="0"/>
                </a:moveTo>
                <a:lnTo>
                  <a:pt x="10066789" y="0"/>
                </a:lnTo>
                <a:lnTo>
                  <a:pt x="10066789" y="8229600"/>
                </a:lnTo>
                <a:lnTo>
                  <a:pt x="0" y="8229600"/>
                </a:lnTo>
                <a:lnTo>
                  <a:pt x="0" y="0"/>
                </a:lnTo>
                <a:close/>
              </a:path>
            </a:pathLst>
          </a:custGeom>
          <a:blipFill rotWithShape="1">
            <a:blip r:embed="rId4">
              <a:alphaModFix amt="84000"/>
            </a:blip>
            <a:stretch>
              <a:fillRect b="0" l="0" r="0" t="0"/>
            </a:stretch>
          </a:blipFill>
          <a:ln>
            <a:noFill/>
          </a:ln>
        </p:spPr>
      </p:sp>
      <p:sp>
        <p:nvSpPr>
          <p:cNvPr id="184" name="Google Shape;184;p5"/>
          <p:cNvSpPr/>
          <p:nvPr/>
        </p:nvSpPr>
        <p:spPr>
          <a:xfrm>
            <a:off x="1028700" y="1028700"/>
            <a:ext cx="834958" cy="846993"/>
          </a:xfrm>
          <a:custGeom>
            <a:rect b="b" l="l" r="r" t="t"/>
            <a:pathLst>
              <a:path extrusionOk="0" h="846993" w="834958">
                <a:moveTo>
                  <a:pt x="0" y="0"/>
                </a:moveTo>
                <a:lnTo>
                  <a:pt x="834958" y="0"/>
                </a:lnTo>
                <a:lnTo>
                  <a:pt x="834958" y="846993"/>
                </a:lnTo>
                <a:lnTo>
                  <a:pt x="0" y="846993"/>
                </a:lnTo>
                <a:lnTo>
                  <a:pt x="0" y="0"/>
                </a:lnTo>
                <a:close/>
              </a:path>
            </a:pathLst>
          </a:custGeom>
          <a:blipFill rotWithShape="1">
            <a:blip r:embed="rId5">
              <a:alphaModFix/>
            </a:blip>
            <a:stretch>
              <a:fillRect b="0" l="0" r="0" t="0"/>
            </a:stretch>
          </a:blipFill>
          <a:ln>
            <a:noFill/>
          </a:ln>
        </p:spPr>
      </p:sp>
      <p:grpSp>
        <p:nvGrpSpPr>
          <p:cNvPr id="185" name="Google Shape;185;p5"/>
          <p:cNvGrpSpPr/>
          <p:nvPr/>
        </p:nvGrpSpPr>
        <p:grpSpPr>
          <a:xfrm>
            <a:off x="9144000" y="7801651"/>
            <a:ext cx="8500567" cy="461024"/>
            <a:chOff x="0" y="-9525"/>
            <a:chExt cx="3215941" cy="174415"/>
          </a:xfrm>
        </p:grpSpPr>
        <p:sp>
          <p:nvSpPr>
            <p:cNvPr id="186" name="Google Shape;186;p5"/>
            <p:cNvSpPr/>
            <p:nvPr/>
          </p:nvSpPr>
          <p:spPr>
            <a:xfrm>
              <a:off x="0" y="0"/>
              <a:ext cx="3215941" cy="164890"/>
            </a:xfrm>
            <a:custGeom>
              <a:rect b="b" l="l" r="r" t="t"/>
              <a:pathLst>
                <a:path extrusionOk="0" h="164890" w="3215941">
                  <a:moveTo>
                    <a:pt x="46448" y="0"/>
                  </a:moveTo>
                  <a:lnTo>
                    <a:pt x="3169493" y="0"/>
                  </a:lnTo>
                  <a:cubicBezTo>
                    <a:pt x="3181812" y="0"/>
                    <a:pt x="3193626" y="4894"/>
                    <a:pt x="3202337" y="13604"/>
                  </a:cubicBezTo>
                  <a:cubicBezTo>
                    <a:pt x="3211048" y="22315"/>
                    <a:pt x="3215941" y="34130"/>
                    <a:pt x="3215941" y="46448"/>
                  </a:cubicBezTo>
                  <a:lnTo>
                    <a:pt x="3215941" y="118442"/>
                  </a:lnTo>
                  <a:cubicBezTo>
                    <a:pt x="3215941" y="144094"/>
                    <a:pt x="3195146" y="164890"/>
                    <a:pt x="3169493" y="164890"/>
                  </a:cubicBezTo>
                  <a:lnTo>
                    <a:pt x="46448" y="164890"/>
                  </a:lnTo>
                  <a:cubicBezTo>
                    <a:pt x="20796" y="164890"/>
                    <a:pt x="0" y="144094"/>
                    <a:pt x="0" y="118442"/>
                  </a:cubicBezTo>
                  <a:lnTo>
                    <a:pt x="0" y="46448"/>
                  </a:lnTo>
                  <a:cubicBezTo>
                    <a:pt x="0" y="20796"/>
                    <a:pt x="20796" y="0"/>
                    <a:pt x="46448" y="0"/>
                  </a:cubicBezTo>
                  <a:close/>
                </a:path>
              </a:pathLst>
            </a:custGeom>
            <a:solidFill>
              <a:srgbClr val="000000">
                <a:alpha val="0"/>
              </a:srgbClr>
            </a:solidFill>
            <a:ln cap="rnd" cmpd="sng" w="571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
            <p:cNvSpPr txBox="1"/>
            <p:nvPr/>
          </p:nvSpPr>
          <p:spPr>
            <a:xfrm>
              <a:off x="0" y="-9525"/>
              <a:ext cx="3215941" cy="174415"/>
            </a:xfrm>
            <a:prstGeom prst="rect">
              <a:avLst/>
            </a:prstGeom>
            <a:noFill/>
            <a:ln>
              <a:noFill/>
            </a:ln>
          </p:spPr>
          <p:txBody>
            <a:bodyPr anchorCtr="0" anchor="ctr" bIns="50800" lIns="50800" spcFirstLastPara="1" rIns="50800" wrap="square" tIns="50800">
              <a:noAutofit/>
            </a:bodyPr>
            <a:lstStyle/>
            <a:p>
              <a:pPr indent="0" lvl="0" marL="0" marR="0" rtl="0" algn="ctr">
                <a:lnSpc>
                  <a:spcPct val="169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88" name="Google Shape;188;p5"/>
          <p:cNvSpPr/>
          <p:nvPr/>
        </p:nvSpPr>
        <p:spPr>
          <a:xfrm>
            <a:off x="1028700" y="3369420"/>
            <a:ext cx="6885553" cy="4057706"/>
          </a:xfrm>
          <a:custGeom>
            <a:rect b="b" l="l" r="r" t="t"/>
            <a:pathLst>
              <a:path extrusionOk="0" h="4057706" w="6885553">
                <a:moveTo>
                  <a:pt x="0" y="0"/>
                </a:moveTo>
                <a:lnTo>
                  <a:pt x="6885553" y="0"/>
                </a:lnTo>
                <a:lnTo>
                  <a:pt x="6885553" y="4057707"/>
                </a:lnTo>
                <a:lnTo>
                  <a:pt x="0" y="4057707"/>
                </a:lnTo>
                <a:lnTo>
                  <a:pt x="0" y="0"/>
                </a:lnTo>
                <a:close/>
              </a:path>
            </a:pathLst>
          </a:custGeom>
          <a:blipFill rotWithShape="1">
            <a:blip r:embed="rId6">
              <a:alphaModFix/>
            </a:blip>
            <a:stretch>
              <a:fillRect b="0" l="-4657" r="-4923" t="0"/>
            </a:stretch>
          </a:blipFill>
          <a:ln>
            <a:noFill/>
          </a:ln>
        </p:spPr>
      </p:sp>
      <p:sp>
        <p:nvSpPr>
          <p:cNvPr id="189" name="Google Shape;189;p5"/>
          <p:cNvSpPr txBox="1"/>
          <p:nvPr/>
        </p:nvSpPr>
        <p:spPr>
          <a:xfrm>
            <a:off x="8253305" y="1519939"/>
            <a:ext cx="9391261" cy="5724022"/>
          </a:xfrm>
          <a:prstGeom prst="rect">
            <a:avLst/>
          </a:prstGeom>
          <a:noFill/>
          <a:ln>
            <a:noFill/>
          </a:ln>
        </p:spPr>
        <p:txBody>
          <a:bodyPr anchorCtr="0" anchor="t" bIns="0" lIns="0" spcFirstLastPara="1" rIns="0" wrap="square" tIns="0">
            <a:spAutoFit/>
          </a:bodyPr>
          <a:lstStyle/>
          <a:p>
            <a:pPr indent="-387571" lvl="1" marL="775145" marR="0" rtl="0" algn="just">
              <a:lnSpc>
                <a:spcPct val="141002"/>
              </a:lnSpc>
              <a:spcBef>
                <a:spcPts val="0"/>
              </a:spcBef>
              <a:spcAft>
                <a:spcPts val="0"/>
              </a:spcAft>
              <a:buClr>
                <a:srgbClr val="FFFFFF"/>
              </a:buClr>
              <a:buSzPts val="3590"/>
              <a:buFont typeface="Arial"/>
              <a:buChar char="•"/>
            </a:pPr>
            <a:r>
              <a:rPr b="1" i="0" lang="en-US" sz="3590" u="none" cap="none" strike="noStrike">
                <a:solidFill>
                  <a:srgbClr val="FFFFFF"/>
                </a:solidFill>
                <a:latin typeface="Roboto"/>
                <a:ea typeface="Roboto"/>
                <a:cs typeface="Roboto"/>
                <a:sym typeface="Roboto"/>
              </a:rPr>
              <a:t>CSDL NoSQL</a:t>
            </a:r>
            <a:r>
              <a:rPr b="0" i="0" lang="en-US" sz="3590" u="none" cap="none" strike="noStrike">
                <a:solidFill>
                  <a:srgbClr val="FFFFFF"/>
                </a:solidFill>
                <a:latin typeface="Roboto"/>
                <a:ea typeface="Roboto"/>
                <a:cs typeface="Roboto"/>
                <a:sym typeface="Roboto"/>
              </a:rPr>
              <a:t> là hệ thống không sử dụng mô hình quan hệ, khác biệt với cơ sở dữ liệu quan hệ và có nhiều loại dựa trên mô hình dữ liệu như document, key-value, column, và graph. </a:t>
            </a:r>
            <a:endParaRPr/>
          </a:p>
          <a:p>
            <a:pPr indent="-387571" lvl="1" marL="775145" marR="0" rtl="0" algn="just">
              <a:lnSpc>
                <a:spcPct val="141002"/>
              </a:lnSpc>
              <a:spcBef>
                <a:spcPts val="0"/>
              </a:spcBef>
              <a:spcAft>
                <a:spcPts val="0"/>
              </a:spcAft>
              <a:buClr>
                <a:srgbClr val="FFFFFF"/>
              </a:buClr>
              <a:buSzPts val="3590"/>
              <a:buFont typeface="Arial"/>
              <a:buChar char="•"/>
            </a:pPr>
            <a:r>
              <a:rPr b="0" i="0" lang="en-US" sz="3590" u="none" cap="none" strike="noStrike">
                <a:solidFill>
                  <a:srgbClr val="FFFFFF"/>
                </a:solidFill>
                <a:latin typeface="Roboto"/>
                <a:ea typeface="Roboto"/>
                <a:cs typeface="Roboto"/>
                <a:sym typeface="Roboto"/>
              </a:rPr>
              <a:t>Xuất hiện vào cuối những năm 2000 khi chi phí lưu trữ giảm, </a:t>
            </a:r>
            <a:r>
              <a:rPr b="1" i="0" lang="en-US" sz="3590" u="none" cap="none" strike="noStrike">
                <a:solidFill>
                  <a:srgbClr val="FFFFFF"/>
                </a:solidFill>
                <a:latin typeface="Roboto"/>
                <a:ea typeface="Roboto"/>
                <a:cs typeface="Roboto"/>
                <a:sym typeface="Roboto"/>
              </a:rPr>
              <a:t>CSDL NoSQL</a:t>
            </a:r>
            <a:r>
              <a:rPr b="0" i="0" lang="en-US" sz="3590" u="none" cap="none" strike="noStrike">
                <a:solidFill>
                  <a:srgbClr val="FFFFFF"/>
                </a:solidFill>
                <a:latin typeface="Roboto"/>
                <a:ea typeface="Roboto"/>
                <a:cs typeface="Roboto"/>
                <a:sym typeface="Roboto"/>
              </a:rPr>
              <a:t> giúp tối ưu hóa năng suất cho nhà phát triển khi chi phí lưu trữ giảm nhanh chóng.</a:t>
            </a:r>
            <a:endParaRPr/>
          </a:p>
        </p:txBody>
      </p:sp>
      <p:sp>
        <p:nvSpPr>
          <p:cNvPr id="190" name="Google Shape;190;p5"/>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FFFFFF"/>
                </a:solidFill>
                <a:latin typeface="Roboto"/>
                <a:ea typeface="Roboto"/>
                <a:cs typeface="Roboto"/>
                <a:sym typeface="Roboto"/>
              </a:rPr>
              <a:t>05</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6"/>
          <p:cNvSpPr/>
          <p:nvPr/>
        </p:nvSpPr>
        <p:spPr>
          <a:xfrm rot="5400000">
            <a:off x="4000500" y="-4000500"/>
            <a:ext cx="10287000" cy="18288000"/>
          </a:xfrm>
          <a:custGeom>
            <a:rect b="b" l="l" r="r" t="t"/>
            <a:pathLst>
              <a:path extrusionOk="0" h="18288000" w="10287000">
                <a:moveTo>
                  <a:pt x="0" y="18288000"/>
                </a:moveTo>
                <a:lnTo>
                  <a:pt x="0" y="0"/>
                </a:lnTo>
                <a:lnTo>
                  <a:pt x="10287000" y="0"/>
                </a:lnTo>
                <a:lnTo>
                  <a:pt x="10287000" y="18288000"/>
                </a:lnTo>
                <a:lnTo>
                  <a:pt x="0" y="18288000"/>
                </a:lnTo>
                <a:close/>
              </a:path>
            </a:pathLst>
          </a:custGeom>
          <a:blipFill rotWithShape="1">
            <a:blip r:embed="rId3">
              <a:alphaModFix/>
            </a:blip>
            <a:stretch>
              <a:fillRect b="0" l="-9220" r="-9219" t="0"/>
            </a:stretch>
          </a:blipFill>
          <a:ln>
            <a:noFill/>
          </a:ln>
        </p:spPr>
      </p:sp>
      <p:sp>
        <p:nvSpPr>
          <p:cNvPr id="196" name="Google Shape;196;p6"/>
          <p:cNvSpPr/>
          <p:nvPr/>
        </p:nvSpPr>
        <p:spPr>
          <a:xfrm flipH="1" rot="-2294871">
            <a:off x="-2888682" y="5975372"/>
            <a:ext cx="7157515" cy="5851268"/>
          </a:xfrm>
          <a:custGeom>
            <a:rect b="b" l="l" r="r" t="t"/>
            <a:pathLst>
              <a:path extrusionOk="0" h="5851268" w="7157515">
                <a:moveTo>
                  <a:pt x="7157515" y="0"/>
                </a:moveTo>
                <a:lnTo>
                  <a:pt x="0" y="0"/>
                </a:lnTo>
                <a:lnTo>
                  <a:pt x="0" y="5851268"/>
                </a:lnTo>
                <a:lnTo>
                  <a:pt x="7157515" y="5851268"/>
                </a:lnTo>
                <a:lnTo>
                  <a:pt x="7157515" y="0"/>
                </a:lnTo>
                <a:close/>
              </a:path>
            </a:pathLst>
          </a:custGeom>
          <a:blipFill rotWithShape="1">
            <a:blip r:embed="rId4">
              <a:alphaModFix/>
            </a:blip>
            <a:stretch>
              <a:fillRect b="0" l="0" r="0" t="0"/>
            </a:stretch>
          </a:blipFill>
          <a:ln>
            <a:noFill/>
          </a:ln>
        </p:spPr>
      </p:sp>
      <p:sp>
        <p:nvSpPr>
          <p:cNvPr id="197" name="Google Shape;197;p6"/>
          <p:cNvSpPr/>
          <p:nvPr/>
        </p:nvSpPr>
        <p:spPr>
          <a:xfrm>
            <a:off x="14747266" y="1182593"/>
            <a:ext cx="1515837" cy="1515837"/>
          </a:xfrm>
          <a:custGeom>
            <a:rect b="b" l="l" r="r" t="t"/>
            <a:pathLst>
              <a:path extrusionOk="0" h="1515837" w="1515837">
                <a:moveTo>
                  <a:pt x="0" y="0"/>
                </a:moveTo>
                <a:lnTo>
                  <a:pt x="1515837" y="0"/>
                </a:lnTo>
                <a:lnTo>
                  <a:pt x="1515837" y="1515837"/>
                </a:lnTo>
                <a:lnTo>
                  <a:pt x="0" y="1515837"/>
                </a:lnTo>
                <a:lnTo>
                  <a:pt x="0" y="0"/>
                </a:lnTo>
                <a:close/>
              </a:path>
            </a:pathLst>
          </a:custGeom>
          <a:blipFill rotWithShape="1">
            <a:blip r:embed="rId5">
              <a:alphaModFix/>
            </a:blip>
            <a:stretch>
              <a:fillRect b="0" l="0" r="0" t="0"/>
            </a:stretch>
          </a:blipFill>
          <a:ln>
            <a:noFill/>
          </a:ln>
        </p:spPr>
      </p:sp>
      <p:sp>
        <p:nvSpPr>
          <p:cNvPr id="198" name="Google Shape;198;p6"/>
          <p:cNvSpPr/>
          <p:nvPr/>
        </p:nvSpPr>
        <p:spPr>
          <a:xfrm>
            <a:off x="10037731" y="-202274"/>
            <a:ext cx="4099972" cy="3802724"/>
          </a:xfrm>
          <a:custGeom>
            <a:rect b="b" l="l" r="r" t="t"/>
            <a:pathLst>
              <a:path extrusionOk="0" h="3802724" w="4099972">
                <a:moveTo>
                  <a:pt x="0" y="0"/>
                </a:moveTo>
                <a:lnTo>
                  <a:pt x="4099972" y="0"/>
                </a:lnTo>
                <a:lnTo>
                  <a:pt x="4099972" y="3802724"/>
                </a:lnTo>
                <a:lnTo>
                  <a:pt x="0" y="3802724"/>
                </a:lnTo>
                <a:lnTo>
                  <a:pt x="0" y="0"/>
                </a:lnTo>
                <a:close/>
              </a:path>
            </a:pathLst>
          </a:custGeom>
          <a:blipFill rotWithShape="1">
            <a:blip r:embed="rId6">
              <a:alphaModFix amt="51000"/>
            </a:blip>
            <a:stretch>
              <a:fillRect b="0" l="0" r="0" t="0"/>
            </a:stretch>
          </a:blipFill>
          <a:ln>
            <a:noFill/>
          </a:ln>
        </p:spPr>
      </p:sp>
      <p:sp>
        <p:nvSpPr>
          <p:cNvPr id="199" name="Google Shape;199;p6"/>
          <p:cNvSpPr/>
          <p:nvPr/>
        </p:nvSpPr>
        <p:spPr>
          <a:xfrm rot="403936">
            <a:off x="5636487" y="8289529"/>
            <a:ext cx="5025622" cy="4661265"/>
          </a:xfrm>
          <a:custGeom>
            <a:rect b="b" l="l" r="r" t="t"/>
            <a:pathLst>
              <a:path extrusionOk="0" h="4661265" w="5025622">
                <a:moveTo>
                  <a:pt x="0" y="0"/>
                </a:moveTo>
                <a:lnTo>
                  <a:pt x="5025622" y="0"/>
                </a:lnTo>
                <a:lnTo>
                  <a:pt x="5025622" y="4661265"/>
                </a:lnTo>
                <a:lnTo>
                  <a:pt x="0" y="4661265"/>
                </a:lnTo>
                <a:lnTo>
                  <a:pt x="0" y="0"/>
                </a:lnTo>
                <a:close/>
              </a:path>
            </a:pathLst>
          </a:custGeom>
          <a:blipFill rotWithShape="1">
            <a:blip r:embed="rId6">
              <a:alphaModFix amt="77000"/>
            </a:blip>
            <a:stretch>
              <a:fillRect b="0" l="0" r="0" t="0"/>
            </a:stretch>
          </a:blipFill>
          <a:ln>
            <a:noFill/>
          </a:ln>
        </p:spPr>
      </p:sp>
      <p:grpSp>
        <p:nvGrpSpPr>
          <p:cNvPr id="200" name="Google Shape;200;p6"/>
          <p:cNvGrpSpPr/>
          <p:nvPr/>
        </p:nvGrpSpPr>
        <p:grpSpPr>
          <a:xfrm>
            <a:off x="690076" y="759096"/>
            <a:ext cx="3661602" cy="846993"/>
            <a:chOff x="0" y="0"/>
            <a:chExt cx="4882137" cy="1129324"/>
          </a:xfrm>
        </p:grpSpPr>
        <p:sp>
          <p:nvSpPr>
            <p:cNvPr id="201" name="Google Shape;201;p6"/>
            <p:cNvSpPr/>
            <p:nvPr/>
          </p:nvSpPr>
          <p:spPr>
            <a:xfrm>
              <a:off x="0" y="0"/>
              <a:ext cx="1113277" cy="1129324"/>
            </a:xfrm>
            <a:custGeom>
              <a:rect b="b" l="l" r="r" t="t"/>
              <a:pathLst>
                <a:path extrusionOk="0" h="1129324" w="1113277">
                  <a:moveTo>
                    <a:pt x="0" y="0"/>
                  </a:moveTo>
                  <a:lnTo>
                    <a:pt x="1113277" y="0"/>
                  </a:lnTo>
                  <a:lnTo>
                    <a:pt x="1113277" y="1129324"/>
                  </a:lnTo>
                  <a:lnTo>
                    <a:pt x="0" y="1129324"/>
                  </a:lnTo>
                  <a:lnTo>
                    <a:pt x="0" y="0"/>
                  </a:lnTo>
                  <a:close/>
                </a:path>
              </a:pathLst>
            </a:custGeom>
            <a:blipFill rotWithShape="1">
              <a:blip r:embed="rId7">
                <a:alphaModFix/>
              </a:blip>
              <a:stretch>
                <a:fillRect b="0" l="0" r="0" t="0"/>
              </a:stretch>
            </a:blipFill>
            <a:ln>
              <a:noFill/>
            </a:ln>
          </p:spPr>
        </p:sp>
        <p:sp>
          <p:nvSpPr>
            <p:cNvPr id="202" name="Google Shape;202;p6"/>
            <p:cNvSpPr txBox="1"/>
            <p:nvPr/>
          </p:nvSpPr>
          <p:spPr>
            <a:xfrm>
              <a:off x="1547996" y="78675"/>
              <a:ext cx="3334141" cy="766233"/>
            </a:xfrm>
            <a:prstGeom prst="rect">
              <a:avLst/>
            </a:prstGeom>
            <a:noFill/>
            <a:ln>
              <a:noFill/>
            </a:ln>
          </p:spPr>
          <p:txBody>
            <a:bodyPr anchorCtr="0" anchor="t" bIns="0" lIns="0" spcFirstLastPara="1" rIns="0" wrap="square" tIns="0">
              <a:spAutoFit/>
            </a:bodyPr>
            <a:lstStyle/>
            <a:p>
              <a:pPr indent="0" lvl="0" marL="0" marR="0" rtl="0" algn="l">
                <a:lnSpc>
                  <a:spcPct val="24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03" name="Google Shape;203;p6"/>
          <p:cNvGrpSpPr/>
          <p:nvPr/>
        </p:nvGrpSpPr>
        <p:grpSpPr>
          <a:xfrm>
            <a:off x="3612667" y="7396507"/>
            <a:ext cx="11703886" cy="535899"/>
            <a:chOff x="0" y="-9525"/>
            <a:chExt cx="4427824" cy="202742"/>
          </a:xfrm>
        </p:grpSpPr>
        <p:sp>
          <p:nvSpPr>
            <p:cNvPr id="204" name="Google Shape;204;p6"/>
            <p:cNvSpPr/>
            <p:nvPr/>
          </p:nvSpPr>
          <p:spPr>
            <a:xfrm>
              <a:off x="0" y="0"/>
              <a:ext cx="4427824" cy="193217"/>
            </a:xfrm>
            <a:custGeom>
              <a:rect b="b" l="l" r="r" t="t"/>
              <a:pathLst>
                <a:path extrusionOk="0" h="193217" w="4427824">
                  <a:moveTo>
                    <a:pt x="33736" y="0"/>
                  </a:moveTo>
                  <a:lnTo>
                    <a:pt x="4394088" y="0"/>
                  </a:lnTo>
                  <a:cubicBezTo>
                    <a:pt x="4403036" y="0"/>
                    <a:pt x="4411616" y="3554"/>
                    <a:pt x="4417943" y="9881"/>
                  </a:cubicBezTo>
                  <a:cubicBezTo>
                    <a:pt x="4424269" y="16208"/>
                    <a:pt x="4427824" y="24788"/>
                    <a:pt x="4427824" y="33736"/>
                  </a:cubicBezTo>
                  <a:lnTo>
                    <a:pt x="4427824" y="159481"/>
                  </a:lnTo>
                  <a:cubicBezTo>
                    <a:pt x="4427824" y="168428"/>
                    <a:pt x="4424269" y="177009"/>
                    <a:pt x="4417943" y="183336"/>
                  </a:cubicBezTo>
                  <a:cubicBezTo>
                    <a:pt x="4411616" y="189663"/>
                    <a:pt x="4403036" y="193217"/>
                    <a:pt x="4394088" y="193217"/>
                  </a:cubicBezTo>
                  <a:lnTo>
                    <a:pt x="33736" y="193217"/>
                  </a:lnTo>
                  <a:cubicBezTo>
                    <a:pt x="24788" y="193217"/>
                    <a:pt x="16208" y="189663"/>
                    <a:pt x="9881" y="183336"/>
                  </a:cubicBezTo>
                  <a:cubicBezTo>
                    <a:pt x="3554" y="177009"/>
                    <a:pt x="0" y="168428"/>
                    <a:pt x="0" y="159481"/>
                  </a:cubicBezTo>
                  <a:lnTo>
                    <a:pt x="0" y="33736"/>
                  </a:lnTo>
                  <a:cubicBezTo>
                    <a:pt x="0" y="24788"/>
                    <a:pt x="3554" y="16208"/>
                    <a:pt x="9881" y="9881"/>
                  </a:cubicBezTo>
                  <a:cubicBezTo>
                    <a:pt x="16208" y="3554"/>
                    <a:pt x="24788" y="0"/>
                    <a:pt x="33736" y="0"/>
                  </a:cubicBezTo>
                  <a:close/>
                </a:path>
              </a:pathLst>
            </a:custGeom>
            <a:solidFill>
              <a:srgbClr val="000000">
                <a:alpha val="0"/>
              </a:srgbClr>
            </a:solidFill>
            <a:ln cap="rnd" cmpd="sng" w="571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6"/>
            <p:cNvSpPr txBox="1"/>
            <p:nvPr/>
          </p:nvSpPr>
          <p:spPr>
            <a:xfrm>
              <a:off x="0" y="-9525"/>
              <a:ext cx="4427824" cy="202742"/>
            </a:xfrm>
            <a:prstGeom prst="rect">
              <a:avLst/>
            </a:prstGeom>
            <a:noFill/>
            <a:ln>
              <a:noFill/>
            </a:ln>
          </p:spPr>
          <p:txBody>
            <a:bodyPr anchorCtr="0" anchor="ctr" bIns="50800" lIns="50800" spcFirstLastPara="1" rIns="50800" wrap="square" tIns="50800">
              <a:noAutofit/>
            </a:bodyPr>
            <a:lstStyle/>
            <a:p>
              <a:pPr indent="0" lvl="0" marL="0" marR="0" rtl="0" algn="ctr">
                <a:lnSpc>
                  <a:spcPct val="169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06" name="Google Shape;206;p6"/>
          <p:cNvSpPr/>
          <p:nvPr/>
        </p:nvSpPr>
        <p:spPr>
          <a:xfrm>
            <a:off x="7297135" y="4622545"/>
            <a:ext cx="4201729" cy="3054499"/>
          </a:xfrm>
          <a:custGeom>
            <a:rect b="b" l="l" r="r" t="t"/>
            <a:pathLst>
              <a:path extrusionOk="0" h="3054499" w="4201729">
                <a:moveTo>
                  <a:pt x="0" y="0"/>
                </a:moveTo>
                <a:lnTo>
                  <a:pt x="4201730" y="0"/>
                </a:lnTo>
                <a:lnTo>
                  <a:pt x="4201730" y="3054500"/>
                </a:lnTo>
                <a:lnTo>
                  <a:pt x="0" y="3054500"/>
                </a:lnTo>
                <a:lnTo>
                  <a:pt x="0" y="0"/>
                </a:lnTo>
                <a:close/>
              </a:path>
            </a:pathLst>
          </a:custGeom>
          <a:blipFill rotWithShape="1">
            <a:blip r:embed="rId8">
              <a:alphaModFix/>
            </a:blip>
            <a:stretch>
              <a:fillRect b="0" l="0" r="0" t="0"/>
            </a:stretch>
          </a:blipFill>
          <a:ln>
            <a:noFill/>
          </a:ln>
        </p:spPr>
      </p:sp>
      <p:sp>
        <p:nvSpPr>
          <p:cNvPr id="207" name="Google Shape;207;p6"/>
          <p:cNvSpPr txBox="1"/>
          <p:nvPr/>
        </p:nvSpPr>
        <p:spPr>
          <a:xfrm>
            <a:off x="3612667" y="3482087"/>
            <a:ext cx="11570666" cy="1140458"/>
          </a:xfrm>
          <a:prstGeom prst="rect">
            <a:avLst/>
          </a:prstGeom>
          <a:noFill/>
          <a:ln>
            <a:noFill/>
          </a:ln>
        </p:spPr>
        <p:txBody>
          <a:bodyPr anchorCtr="0" anchor="t" bIns="0" lIns="0" spcFirstLastPara="1" rIns="0" wrap="square" tIns="0">
            <a:spAutoFit/>
          </a:bodyPr>
          <a:lstStyle/>
          <a:p>
            <a:pPr indent="0" lvl="0" marL="0" marR="0" rtl="0" algn="ctr">
              <a:lnSpc>
                <a:spcPct val="109001"/>
              </a:lnSpc>
              <a:spcBef>
                <a:spcPts val="0"/>
              </a:spcBef>
              <a:spcAft>
                <a:spcPts val="0"/>
              </a:spcAft>
              <a:buNone/>
            </a:pPr>
            <a:r>
              <a:rPr b="1" i="0" lang="en-US" sz="7999" u="none" cap="none" strike="noStrike">
                <a:solidFill>
                  <a:srgbClr val="FFFFFF"/>
                </a:solidFill>
                <a:latin typeface="Roboto"/>
                <a:ea typeface="Roboto"/>
                <a:cs typeface="Roboto"/>
                <a:sym typeface="Roboto"/>
              </a:rPr>
              <a:t>CSDL HBase</a:t>
            </a:r>
            <a:endParaRPr/>
          </a:p>
        </p:txBody>
      </p:sp>
      <p:sp>
        <p:nvSpPr>
          <p:cNvPr id="208" name="Google Shape;208;p6"/>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FFFFFF"/>
                </a:solidFill>
                <a:latin typeface="Roboto"/>
                <a:ea typeface="Roboto"/>
                <a:cs typeface="Roboto"/>
                <a:sym typeface="Roboto"/>
              </a:rPr>
              <a:t>06</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7"/>
          <p:cNvSpPr/>
          <p:nvPr/>
        </p:nvSpPr>
        <p:spPr>
          <a:xfrm rot="5400000">
            <a:off x="4000500" y="-4000500"/>
            <a:ext cx="10287000" cy="18288000"/>
          </a:xfrm>
          <a:custGeom>
            <a:rect b="b" l="l" r="r" t="t"/>
            <a:pathLst>
              <a:path extrusionOk="0" h="18288000" w="10287000">
                <a:moveTo>
                  <a:pt x="0" y="0"/>
                </a:moveTo>
                <a:lnTo>
                  <a:pt x="10287000" y="0"/>
                </a:lnTo>
                <a:lnTo>
                  <a:pt x="10287000" y="18288000"/>
                </a:lnTo>
                <a:lnTo>
                  <a:pt x="0" y="18288000"/>
                </a:lnTo>
                <a:lnTo>
                  <a:pt x="0" y="0"/>
                </a:lnTo>
                <a:close/>
              </a:path>
            </a:pathLst>
          </a:custGeom>
          <a:blipFill rotWithShape="1">
            <a:blip r:embed="rId3">
              <a:alphaModFix/>
            </a:blip>
            <a:stretch>
              <a:fillRect b="-8224" l="-37927" r="0" t="-8223"/>
            </a:stretch>
          </a:blipFill>
          <a:ln>
            <a:noFill/>
          </a:ln>
        </p:spPr>
      </p:sp>
      <p:sp>
        <p:nvSpPr>
          <p:cNvPr id="214" name="Google Shape;214;p7"/>
          <p:cNvSpPr/>
          <p:nvPr/>
        </p:nvSpPr>
        <p:spPr>
          <a:xfrm rot="-383534">
            <a:off x="5307443" y="-4344358"/>
            <a:ext cx="10066789" cy="8229600"/>
          </a:xfrm>
          <a:custGeom>
            <a:rect b="b" l="l" r="r" t="t"/>
            <a:pathLst>
              <a:path extrusionOk="0" h="8229600" w="10066789">
                <a:moveTo>
                  <a:pt x="0" y="0"/>
                </a:moveTo>
                <a:lnTo>
                  <a:pt x="10066789" y="0"/>
                </a:lnTo>
                <a:lnTo>
                  <a:pt x="10066789" y="8229600"/>
                </a:lnTo>
                <a:lnTo>
                  <a:pt x="0" y="8229600"/>
                </a:lnTo>
                <a:lnTo>
                  <a:pt x="0" y="0"/>
                </a:lnTo>
                <a:close/>
              </a:path>
            </a:pathLst>
          </a:custGeom>
          <a:blipFill rotWithShape="1">
            <a:blip r:embed="rId4">
              <a:alphaModFix amt="84000"/>
            </a:blip>
            <a:stretch>
              <a:fillRect b="0" l="0" r="0" t="0"/>
            </a:stretch>
          </a:blipFill>
          <a:ln>
            <a:noFill/>
          </a:ln>
        </p:spPr>
      </p:sp>
      <p:sp>
        <p:nvSpPr>
          <p:cNvPr id="215" name="Google Shape;215;p7"/>
          <p:cNvSpPr/>
          <p:nvPr/>
        </p:nvSpPr>
        <p:spPr>
          <a:xfrm>
            <a:off x="1028700" y="1028700"/>
            <a:ext cx="834958" cy="846993"/>
          </a:xfrm>
          <a:custGeom>
            <a:rect b="b" l="l" r="r" t="t"/>
            <a:pathLst>
              <a:path extrusionOk="0" h="846993" w="834958">
                <a:moveTo>
                  <a:pt x="0" y="0"/>
                </a:moveTo>
                <a:lnTo>
                  <a:pt x="834958" y="0"/>
                </a:lnTo>
                <a:lnTo>
                  <a:pt x="834958" y="846993"/>
                </a:lnTo>
                <a:lnTo>
                  <a:pt x="0" y="846993"/>
                </a:lnTo>
                <a:lnTo>
                  <a:pt x="0" y="0"/>
                </a:lnTo>
                <a:close/>
              </a:path>
            </a:pathLst>
          </a:custGeom>
          <a:blipFill rotWithShape="1">
            <a:blip r:embed="rId5">
              <a:alphaModFix/>
            </a:blip>
            <a:stretch>
              <a:fillRect b="0" l="0" r="0" t="0"/>
            </a:stretch>
          </a:blipFill>
          <a:ln>
            <a:noFill/>
          </a:ln>
        </p:spPr>
      </p:sp>
      <p:grpSp>
        <p:nvGrpSpPr>
          <p:cNvPr id="216" name="Google Shape;216;p7"/>
          <p:cNvGrpSpPr/>
          <p:nvPr/>
        </p:nvGrpSpPr>
        <p:grpSpPr>
          <a:xfrm>
            <a:off x="1446179" y="8089732"/>
            <a:ext cx="11219102" cy="461024"/>
            <a:chOff x="0" y="-9525"/>
            <a:chExt cx="4244420" cy="174415"/>
          </a:xfrm>
        </p:grpSpPr>
        <p:sp>
          <p:nvSpPr>
            <p:cNvPr id="217" name="Google Shape;217;p7"/>
            <p:cNvSpPr/>
            <p:nvPr/>
          </p:nvSpPr>
          <p:spPr>
            <a:xfrm>
              <a:off x="0" y="0"/>
              <a:ext cx="4244420" cy="164890"/>
            </a:xfrm>
            <a:custGeom>
              <a:rect b="b" l="l" r="r" t="t"/>
              <a:pathLst>
                <a:path extrusionOk="0" h="164890" w="4244420">
                  <a:moveTo>
                    <a:pt x="35193" y="0"/>
                  </a:moveTo>
                  <a:lnTo>
                    <a:pt x="4209226" y="0"/>
                  </a:lnTo>
                  <a:cubicBezTo>
                    <a:pt x="4228663" y="0"/>
                    <a:pt x="4244420" y="15757"/>
                    <a:pt x="4244420" y="35193"/>
                  </a:cubicBezTo>
                  <a:lnTo>
                    <a:pt x="4244420" y="129697"/>
                  </a:lnTo>
                  <a:cubicBezTo>
                    <a:pt x="4244420" y="149133"/>
                    <a:pt x="4228663" y="164890"/>
                    <a:pt x="4209226" y="164890"/>
                  </a:cubicBezTo>
                  <a:lnTo>
                    <a:pt x="35193" y="164890"/>
                  </a:lnTo>
                  <a:cubicBezTo>
                    <a:pt x="25860" y="164890"/>
                    <a:pt x="16908" y="161182"/>
                    <a:pt x="10308" y="154582"/>
                  </a:cubicBezTo>
                  <a:cubicBezTo>
                    <a:pt x="3708" y="147982"/>
                    <a:pt x="0" y="139030"/>
                    <a:pt x="0" y="129697"/>
                  </a:cubicBezTo>
                  <a:lnTo>
                    <a:pt x="0" y="35193"/>
                  </a:lnTo>
                  <a:cubicBezTo>
                    <a:pt x="0" y="15757"/>
                    <a:pt x="15757" y="0"/>
                    <a:pt x="35193" y="0"/>
                  </a:cubicBezTo>
                  <a:close/>
                </a:path>
              </a:pathLst>
            </a:custGeom>
            <a:solidFill>
              <a:srgbClr val="000000">
                <a:alpha val="0"/>
              </a:srgbClr>
            </a:solidFill>
            <a:ln cap="rnd" cmpd="sng" w="571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7"/>
            <p:cNvSpPr txBox="1"/>
            <p:nvPr/>
          </p:nvSpPr>
          <p:spPr>
            <a:xfrm>
              <a:off x="0" y="-9525"/>
              <a:ext cx="4244420" cy="174415"/>
            </a:xfrm>
            <a:prstGeom prst="rect">
              <a:avLst/>
            </a:prstGeom>
            <a:noFill/>
            <a:ln>
              <a:noFill/>
            </a:ln>
          </p:spPr>
          <p:txBody>
            <a:bodyPr anchorCtr="0" anchor="ctr" bIns="50800" lIns="50800" spcFirstLastPara="1" rIns="50800" wrap="square" tIns="50800">
              <a:noAutofit/>
            </a:bodyPr>
            <a:lstStyle/>
            <a:p>
              <a:pPr indent="0" lvl="0" marL="0" marR="0" rtl="0" algn="ctr">
                <a:lnSpc>
                  <a:spcPct val="169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19" name="Google Shape;219;p7"/>
          <p:cNvSpPr txBox="1"/>
          <p:nvPr/>
        </p:nvSpPr>
        <p:spPr>
          <a:xfrm>
            <a:off x="1446179" y="2733365"/>
            <a:ext cx="11397861" cy="4447672"/>
          </a:xfrm>
          <a:prstGeom prst="rect">
            <a:avLst/>
          </a:prstGeom>
          <a:noFill/>
          <a:ln>
            <a:noFill/>
          </a:ln>
        </p:spPr>
        <p:txBody>
          <a:bodyPr anchorCtr="0" anchor="t" bIns="0" lIns="0" spcFirstLastPara="1" rIns="0" wrap="square" tIns="0">
            <a:spAutoFit/>
          </a:bodyPr>
          <a:lstStyle/>
          <a:p>
            <a:pPr indent="0" lvl="0" marL="0" marR="0" rtl="0" algn="just">
              <a:lnSpc>
                <a:spcPct val="141002"/>
              </a:lnSpc>
              <a:spcBef>
                <a:spcPts val="0"/>
              </a:spcBef>
              <a:spcAft>
                <a:spcPts val="0"/>
              </a:spcAft>
              <a:buNone/>
            </a:pPr>
            <a:r>
              <a:rPr b="1" i="0" lang="en-US" sz="3590" u="none" cap="none" strike="noStrike">
                <a:solidFill>
                  <a:srgbClr val="FFFFFF"/>
                </a:solidFill>
                <a:latin typeface="Roboto"/>
                <a:ea typeface="Roboto"/>
                <a:cs typeface="Roboto"/>
                <a:sym typeface="Roboto"/>
              </a:rPr>
              <a:t>HBase </a:t>
            </a:r>
            <a:r>
              <a:rPr b="0" i="0" lang="en-US" sz="3590" u="none" cap="none" strike="noStrike">
                <a:solidFill>
                  <a:srgbClr val="FFFFFF"/>
                </a:solidFill>
                <a:latin typeface="Roboto"/>
                <a:ea typeface="Roboto"/>
                <a:cs typeface="Roboto"/>
                <a:sym typeface="Roboto"/>
              </a:rPr>
              <a:t>là một hệ thống cơ sở dữ liệu, cụ thể là một cơ sở dữ liệu</a:t>
            </a:r>
            <a:r>
              <a:rPr b="1" i="0" lang="en-US" sz="3590" u="none" cap="none" strike="noStrike">
                <a:solidFill>
                  <a:srgbClr val="FFFFFF"/>
                </a:solidFill>
                <a:latin typeface="Roboto"/>
                <a:ea typeface="Roboto"/>
                <a:cs typeface="Roboto"/>
                <a:sym typeface="Roboto"/>
              </a:rPr>
              <a:t> NoSQL </a:t>
            </a:r>
            <a:r>
              <a:rPr b="0" i="0" lang="en-US" sz="3590" u="none" cap="none" strike="noStrike">
                <a:solidFill>
                  <a:srgbClr val="FFFFFF"/>
                </a:solidFill>
                <a:latin typeface="Roboto"/>
                <a:ea typeface="Roboto"/>
                <a:cs typeface="Roboto"/>
                <a:sym typeface="Roboto"/>
              </a:rPr>
              <a:t>thuộc loại cột gia đình (column-family)</a:t>
            </a:r>
            <a:r>
              <a:rPr b="1" i="0" lang="en-US" sz="3590" u="none" cap="none" strike="noStrike">
                <a:solidFill>
                  <a:srgbClr val="FFFFFF"/>
                </a:solidFill>
                <a:latin typeface="Roboto"/>
                <a:ea typeface="Roboto"/>
                <a:cs typeface="Roboto"/>
                <a:sym typeface="Roboto"/>
              </a:rPr>
              <a:t>. HBase </a:t>
            </a:r>
            <a:r>
              <a:rPr b="0" i="0" lang="en-US" sz="3590" u="none" cap="none" strike="noStrike">
                <a:solidFill>
                  <a:srgbClr val="FFFFFF"/>
                </a:solidFill>
                <a:latin typeface="Roboto"/>
                <a:ea typeface="Roboto"/>
                <a:cs typeface="Roboto"/>
                <a:sym typeface="Roboto"/>
              </a:rPr>
              <a:t>được xây dựng trên cơ sở của</a:t>
            </a:r>
            <a:r>
              <a:rPr b="1" i="0" lang="en-US" sz="3590" u="none" cap="none" strike="noStrike">
                <a:solidFill>
                  <a:srgbClr val="FFFFFF"/>
                </a:solidFill>
                <a:latin typeface="Roboto"/>
                <a:ea typeface="Roboto"/>
                <a:cs typeface="Roboto"/>
                <a:sym typeface="Roboto"/>
              </a:rPr>
              <a:t> Apache Hadoop </a:t>
            </a:r>
            <a:r>
              <a:rPr b="0" i="0" lang="en-US" sz="3590" u="none" cap="none" strike="noStrike">
                <a:solidFill>
                  <a:srgbClr val="FFFFFF"/>
                </a:solidFill>
                <a:latin typeface="Roboto"/>
                <a:ea typeface="Roboto"/>
                <a:cs typeface="Roboto"/>
                <a:sym typeface="Roboto"/>
              </a:rPr>
              <a:t>và được thiết kế để lưu trữ và xử lý lượng dữ liệu lớn (big data)</a:t>
            </a:r>
            <a:r>
              <a:rPr b="1" i="0" lang="en-US" sz="3590" u="none" cap="none" strike="noStrike">
                <a:solidFill>
                  <a:srgbClr val="FFFFFF"/>
                </a:solidFill>
                <a:latin typeface="Roboto"/>
                <a:ea typeface="Roboto"/>
                <a:cs typeface="Roboto"/>
                <a:sym typeface="Roboto"/>
              </a:rPr>
              <a:t>. </a:t>
            </a:r>
            <a:r>
              <a:rPr b="0" i="0" lang="en-US" sz="3590" u="none" cap="none" strike="noStrike">
                <a:solidFill>
                  <a:srgbClr val="FFFFFF"/>
                </a:solidFill>
                <a:latin typeface="Roboto"/>
                <a:ea typeface="Roboto"/>
                <a:cs typeface="Roboto"/>
                <a:sym typeface="Roboto"/>
              </a:rPr>
              <a:t>Đặc trưng chính của</a:t>
            </a:r>
            <a:r>
              <a:rPr b="1" i="0" lang="en-US" sz="3590" u="none" cap="none" strike="noStrike">
                <a:solidFill>
                  <a:srgbClr val="FFFFFF"/>
                </a:solidFill>
                <a:latin typeface="Roboto"/>
                <a:ea typeface="Roboto"/>
                <a:cs typeface="Roboto"/>
                <a:sym typeface="Roboto"/>
              </a:rPr>
              <a:t> HBase </a:t>
            </a:r>
            <a:r>
              <a:rPr b="0" i="0" lang="en-US" sz="3590" u="none" cap="none" strike="noStrike">
                <a:solidFill>
                  <a:srgbClr val="FFFFFF"/>
                </a:solidFill>
                <a:latin typeface="Roboto"/>
                <a:ea typeface="Roboto"/>
                <a:cs typeface="Roboto"/>
                <a:sym typeface="Roboto"/>
              </a:rPr>
              <a:t>là khả năng mở rộng ngang (horizontal scalability) và khả năng xử lý dữ liệu phân tán trên nhiều máy chủ.</a:t>
            </a:r>
            <a:endParaRPr/>
          </a:p>
        </p:txBody>
      </p:sp>
      <p:sp>
        <p:nvSpPr>
          <p:cNvPr id="220" name="Google Shape;220;p7"/>
          <p:cNvSpPr/>
          <p:nvPr/>
        </p:nvSpPr>
        <p:spPr>
          <a:xfrm>
            <a:off x="13700193" y="3616250"/>
            <a:ext cx="4201729" cy="3054499"/>
          </a:xfrm>
          <a:custGeom>
            <a:rect b="b" l="l" r="r" t="t"/>
            <a:pathLst>
              <a:path extrusionOk="0" h="3054499" w="4201729">
                <a:moveTo>
                  <a:pt x="0" y="0"/>
                </a:moveTo>
                <a:lnTo>
                  <a:pt x="4201730" y="0"/>
                </a:lnTo>
                <a:lnTo>
                  <a:pt x="4201730" y="3054500"/>
                </a:lnTo>
                <a:lnTo>
                  <a:pt x="0" y="3054500"/>
                </a:lnTo>
                <a:lnTo>
                  <a:pt x="0" y="0"/>
                </a:lnTo>
                <a:close/>
              </a:path>
            </a:pathLst>
          </a:custGeom>
          <a:blipFill rotWithShape="1">
            <a:blip r:embed="rId6">
              <a:alphaModFix/>
            </a:blip>
            <a:stretch>
              <a:fillRect b="0" l="0" r="0" t="0"/>
            </a:stretch>
          </a:blipFill>
          <a:ln>
            <a:noFill/>
          </a:ln>
        </p:spPr>
      </p:sp>
      <p:sp>
        <p:nvSpPr>
          <p:cNvPr id="221" name="Google Shape;221;p7"/>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FFFFFF"/>
                </a:solidFill>
                <a:latin typeface="Roboto"/>
                <a:ea typeface="Roboto"/>
                <a:cs typeface="Roboto"/>
                <a:sym typeface="Roboto"/>
              </a:rPr>
              <a:t>07</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8"/>
          <p:cNvSpPr/>
          <p:nvPr/>
        </p:nvSpPr>
        <p:spPr>
          <a:xfrm rot="5400000">
            <a:off x="-2628766" y="2628766"/>
            <a:ext cx="10287000" cy="5029469"/>
          </a:xfrm>
          <a:custGeom>
            <a:rect b="b" l="l" r="r" t="t"/>
            <a:pathLst>
              <a:path extrusionOk="0" h="5029469" w="10287000">
                <a:moveTo>
                  <a:pt x="0" y="0"/>
                </a:moveTo>
                <a:lnTo>
                  <a:pt x="10287000" y="0"/>
                </a:lnTo>
                <a:lnTo>
                  <a:pt x="10287000" y="5029468"/>
                </a:lnTo>
                <a:lnTo>
                  <a:pt x="0" y="5029468"/>
                </a:lnTo>
                <a:lnTo>
                  <a:pt x="0" y="0"/>
                </a:lnTo>
                <a:close/>
              </a:path>
            </a:pathLst>
          </a:custGeom>
          <a:blipFill rotWithShape="1">
            <a:blip r:embed="rId3">
              <a:alphaModFix/>
            </a:blip>
            <a:stretch>
              <a:fillRect b="0" l="0" r="0" t="-206983"/>
            </a:stretch>
          </a:blipFill>
          <a:ln>
            <a:noFill/>
          </a:ln>
        </p:spPr>
      </p:sp>
      <p:sp>
        <p:nvSpPr>
          <p:cNvPr id="227" name="Google Shape;227;p8"/>
          <p:cNvSpPr/>
          <p:nvPr/>
        </p:nvSpPr>
        <p:spPr>
          <a:xfrm>
            <a:off x="13431314" y="-1355262"/>
            <a:ext cx="6538372" cy="4467262"/>
          </a:xfrm>
          <a:custGeom>
            <a:rect b="b" l="l" r="r" t="t"/>
            <a:pathLst>
              <a:path extrusionOk="0" h="4467262" w="6538372">
                <a:moveTo>
                  <a:pt x="0" y="0"/>
                </a:moveTo>
                <a:lnTo>
                  <a:pt x="6538372" y="0"/>
                </a:lnTo>
                <a:lnTo>
                  <a:pt x="6538372" y="4467262"/>
                </a:lnTo>
                <a:lnTo>
                  <a:pt x="0" y="4467262"/>
                </a:lnTo>
                <a:lnTo>
                  <a:pt x="0" y="0"/>
                </a:lnTo>
                <a:close/>
              </a:path>
            </a:pathLst>
          </a:custGeom>
          <a:blipFill rotWithShape="1">
            <a:blip r:embed="rId4">
              <a:alphaModFix amt="51000"/>
            </a:blip>
            <a:stretch>
              <a:fillRect b="-10436" l="0" r="0" t="-25311"/>
            </a:stretch>
          </a:blipFill>
          <a:ln>
            <a:noFill/>
          </a:ln>
        </p:spPr>
      </p:sp>
      <p:sp>
        <p:nvSpPr>
          <p:cNvPr id="228" name="Google Shape;228;p8"/>
          <p:cNvSpPr/>
          <p:nvPr/>
        </p:nvSpPr>
        <p:spPr>
          <a:xfrm rot="403936">
            <a:off x="3539487" y="8531179"/>
            <a:ext cx="5025622" cy="4661265"/>
          </a:xfrm>
          <a:custGeom>
            <a:rect b="b" l="l" r="r" t="t"/>
            <a:pathLst>
              <a:path extrusionOk="0" h="4661265" w="5025622">
                <a:moveTo>
                  <a:pt x="0" y="0"/>
                </a:moveTo>
                <a:lnTo>
                  <a:pt x="5025622" y="0"/>
                </a:lnTo>
                <a:lnTo>
                  <a:pt x="5025622" y="4661265"/>
                </a:lnTo>
                <a:lnTo>
                  <a:pt x="0" y="4661265"/>
                </a:lnTo>
                <a:lnTo>
                  <a:pt x="0" y="0"/>
                </a:lnTo>
                <a:close/>
              </a:path>
            </a:pathLst>
          </a:custGeom>
          <a:blipFill rotWithShape="1">
            <a:blip r:embed="rId4">
              <a:alphaModFix amt="77000"/>
            </a:blip>
            <a:stretch>
              <a:fillRect b="0" l="0" r="0" t="0"/>
            </a:stretch>
          </a:blipFill>
          <a:ln>
            <a:noFill/>
          </a:ln>
        </p:spPr>
      </p:sp>
      <p:grpSp>
        <p:nvGrpSpPr>
          <p:cNvPr id="229" name="Google Shape;229;p8"/>
          <p:cNvGrpSpPr/>
          <p:nvPr/>
        </p:nvGrpSpPr>
        <p:grpSpPr>
          <a:xfrm>
            <a:off x="690076" y="759096"/>
            <a:ext cx="3661602" cy="846993"/>
            <a:chOff x="0" y="0"/>
            <a:chExt cx="4882137" cy="1129324"/>
          </a:xfrm>
        </p:grpSpPr>
        <p:sp>
          <p:nvSpPr>
            <p:cNvPr id="230" name="Google Shape;230;p8"/>
            <p:cNvSpPr/>
            <p:nvPr/>
          </p:nvSpPr>
          <p:spPr>
            <a:xfrm>
              <a:off x="0" y="0"/>
              <a:ext cx="1113277" cy="1129324"/>
            </a:xfrm>
            <a:custGeom>
              <a:rect b="b" l="l" r="r" t="t"/>
              <a:pathLst>
                <a:path extrusionOk="0" h="1129324" w="1113277">
                  <a:moveTo>
                    <a:pt x="0" y="0"/>
                  </a:moveTo>
                  <a:lnTo>
                    <a:pt x="1113277" y="0"/>
                  </a:lnTo>
                  <a:lnTo>
                    <a:pt x="1113277" y="1129324"/>
                  </a:lnTo>
                  <a:lnTo>
                    <a:pt x="0" y="1129324"/>
                  </a:lnTo>
                  <a:lnTo>
                    <a:pt x="0" y="0"/>
                  </a:lnTo>
                  <a:close/>
                </a:path>
              </a:pathLst>
            </a:custGeom>
            <a:blipFill rotWithShape="1">
              <a:blip r:embed="rId5">
                <a:alphaModFix/>
              </a:blip>
              <a:stretch>
                <a:fillRect b="0" l="0" r="0" t="0"/>
              </a:stretch>
            </a:blipFill>
            <a:ln>
              <a:noFill/>
            </a:ln>
          </p:spPr>
        </p:sp>
        <p:sp>
          <p:nvSpPr>
            <p:cNvPr id="231" name="Google Shape;231;p8"/>
            <p:cNvSpPr txBox="1"/>
            <p:nvPr/>
          </p:nvSpPr>
          <p:spPr>
            <a:xfrm>
              <a:off x="1547996" y="78675"/>
              <a:ext cx="3334141" cy="766233"/>
            </a:xfrm>
            <a:prstGeom prst="rect">
              <a:avLst/>
            </a:prstGeom>
            <a:noFill/>
            <a:ln>
              <a:noFill/>
            </a:ln>
          </p:spPr>
          <p:txBody>
            <a:bodyPr anchorCtr="0" anchor="t" bIns="0" lIns="0" spcFirstLastPara="1" rIns="0" wrap="square" tIns="0">
              <a:spAutoFit/>
            </a:bodyPr>
            <a:lstStyle/>
            <a:p>
              <a:pPr indent="0" lvl="0" marL="0" marR="0" rtl="0" algn="l">
                <a:lnSpc>
                  <a:spcPct val="24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32" name="Google Shape;232;p8"/>
          <p:cNvSpPr/>
          <p:nvPr/>
        </p:nvSpPr>
        <p:spPr>
          <a:xfrm>
            <a:off x="6911519" y="3382245"/>
            <a:ext cx="7525610" cy="6554760"/>
          </a:xfrm>
          <a:custGeom>
            <a:rect b="b" l="l" r="r" t="t"/>
            <a:pathLst>
              <a:path extrusionOk="0" h="6554760" w="7525610">
                <a:moveTo>
                  <a:pt x="0" y="0"/>
                </a:moveTo>
                <a:lnTo>
                  <a:pt x="7525609" y="0"/>
                </a:lnTo>
                <a:lnTo>
                  <a:pt x="7525609" y="6554761"/>
                </a:lnTo>
                <a:lnTo>
                  <a:pt x="0" y="6554761"/>
                </a:lnTo>
                <a:lnTo>
                  <a:pt x="0" y="0"/>
                </a:lnTo>
                <a:close/>
              </a:path>
            </a:pathLst>
          </a:custGeom>
          <a:blipFill rotWithShape="1">
            <a:blip r:embed="rId6">
              <a:alphaModFix/>
            </a:blip>
            <a:stretch>
              <a:fillRect b="0" l="0" r="-2897" t="-10215"/>
            </a:stretch>
          </a:blipFill>
          <a:ln>
            <a:noFill/>
          </a:ln>
        </p:spPr>
      </p:sp>
      <p:sp>
        <p:nvSpPr>
          <p:cNvPr id="233" name="Google Shape;233;p8"/>
          <p:cNvSpPr txBox="1"/>
          <p:nvPr/>
        </p:nvSpPr>
        <p:spPr>
          <a:xfrm>
            <a:off x="23664" y="4250199"/>
            <a:ext cx="5005805" cy="2065478"/>
          </a:xfrm>
          <a:prstGeom prst="rect">
            <a:avLst/>
          </a:prstGeom>
          <a:noFill/>
          <a:ln>
            <a:noFill/>
          </a:ln>
        </p:spPr>
        <p:txBody>
          <a:bodyPr anchorCtr="0" anchor="t" bIns="0" lIns="0" spcFirstLastPara="1" rIns="0" wrap="square" tIns="0">
            <a:spAutoFit/>
          </a:bodyPr>
          <a:lstStyle/>
          <a:p>
            <a:pPr indent="0" lvl="0" marL="0" marR="0" rtl="0" algn="ctr">
              <a:lnSpc>
                <a:spcPct val="109004"/>
              </a:lnSpc>
              <a:spcBef>
                <a:spcPts val="0"/>
              </a:spcBef>
              <a:spcAft>
                <a:spcPts val="0"/>
              </a:spcAft>
              <a:buNone/>
            </a:pPr>
            <a:r>
              <a:rPr b="1" i="0" lang="en-US" sz="7396" u="none" cap="none" strike="noStrike">
                <a:solidFill>
                  <a:srgbClr val="FFFFFF"/>
                </a:solidFill>
                <a:latin typeface="Roboto"/>
                <a:ea typeface="Roboto"/>
                <a:cs typeface="Roboto"/>
                <a:sym typeface="Roboto"/>
              </a:rPr>
              <a:t>Lịch sử hình thành</a:t>
            </a:r>
            <a:endParaRPr/>
          </a:p>
        </p:txBody>
      </p:sp>
      <p:sp>
        <p:nvSpPr>
          <p:cNvPr id="234" name="Google Shape;234;p8"/>
          <p:cNvSpPr txBox="1"/>
          <p:nvPr/>
        </p:nvSpPr>
        <p:spPr>
          <a:xfrm>
            <a:off x="6052298" y="990600"/>
            <a:ext cx="11648258" cy="2062988"/>
          </a:xfrm>
          <a:prstGeom prst="rect">
            <a:avLst/>
          </a:prstGeom>
          <a:noFill/>
          <a:ln>
            <a:noFill/>
          </a:ln>
        </p:spPr>
        <p:txBody>
          <a:bodyPr anchorCtr="0" anchor="t" bIns="0" lIns="0" spcFirstLastPara="1" rIns="0" wrap="square" tIns="0">
            <a:spAutoFit/>
          </a:bodyPr>
          <a:lstStyle/>
          <a:p>
            <a:pPr indent="0" lvl="0" marL="0" marR="0" rtl="0" algn="just">
              <a:lnSpc>
                <a:spcPct val="128000"/>
              </a:lnSpc>
              <a:spcBef>
                <a:spcPts val="0"/>
              </a:spcBef>
              <a:spcAft>
                <a:spcPts val="0"/>
              </a:spcAft>
              <a:buNone/>
            </a:pPr>
            <a:r>
              <a:rPr b="1" i="0" lang="en-US" sz="3200" u="none" cap="none" strike="noStrike">
                <a:solidFill>
                  <a:srgbClr val="494949"/>
                </a:solidFill>
                <a:latin typeface="Roboto"/>
                <a:ea typeface="Roboto"/>
                <a:cs typeface="Roboto"/>
                <a:sym typeface="Roboto"/>
              </a:rPr>
              <a:t>HBase được tạo ra vào năm 2007 tại Powerset và ban đầu là một phần đóng góp cho Hadoop. Kể từ đó, nó đã trở thành dự án cấp cao nhất dưới sự bảo trợ của Apache Software Foundation . </a:t>
            </a:r>
            <a:endParaRPr/>
          </a:p>
        </p:txBody>
      </p:sp>
      <p:sp>
        <p:nvSpPr>
          <p:cNvPr id="235" name="Google Shape;235;p8"/>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99B3FC"/>
                </a:solidFill>
                <a:latin typeface="Roboto"/>
                <a:ea typeface="Roboto"/>
                <a:cs typeface="Roboto"/>
                <a:sym typeface="Roboto"/>
              </a:rPr>
              <a:t>08</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9"/>
          <p:cNvSpPr/>
          <p:nvPr/>
        </p:nvSpPr>
        <p:spPr>
          <a:xfrm rot="5400000">
            <a:off x="-2628766" y="2628766"/>
            <a:ext cx="10287000" cy="5029469"/>
          </a:xfrm>
          <a:custGeom>
            <a:rect b="b" l="l" r="r" t="t"/>
            <a:pathLst>
              <a:path extrusionOk="0" h="5029469" w="10287000">
                <a:moveTo>
                  <a:pt x="0" y="0"/>
                </a:moveTo>
                <a:lnTo>
                  <a:pt x="10287000" y="0"/>
                </a:lnTo>
                <a:lnTo>
                  <a:pt x="10287000" y="5029468"/>
                </a:lnTo>
                <a:lnTo>
                  <a:pt x="0" y="5029468"/>
                </a:lnTo>
                <a:lnTo>
                  <a:pt x="0" y="0"/>
                </a:lnTo>
                <a:close/>
              </a:path>
            </a:pathLst>
          </a:custGeom>
          <a:blipFill rotWithShape="1">
            <a:blip r:embed="rId3">
              <a:alphaModFix/>
            </a:blip>
            <a:stretch>
              <a:fillRect b="0" l="0" r="0" t="-206983"/>
            </a:stretch>
          </a:blipFill>
          <a:ln>
            <a:noFill/>
          </a:ln>
        </p:spPr>
      </p:sp>
      <p:sp>
        <p:nvSpPr>
          <p:cNvPr id="241" name="Google Shape;241;p9"/>
          <p:cNvSpPr/>
          <p:nvPr/>
        </p:nvSpPr>
        <p:spPr>
          <a:xfrm>
            <a:off x="13431314" y="-1355262"/>
            <a:ext cx="6538372" cy="4467262"/>
          </a:xfrm>
          <a:custGeom>
            <a:rect b="b" l="l" r="r" t="t"/>
            <a:pathLst>
              <a:path extrusionOk="0" h="4467262" w="6538372">
                <a:moveTo>
                  <a:pt x="0" y="0"/>
                </a:moveTo>
                <a:lnTo>
                  <a:pt x="6538372" y="0"/>
                </a:lnTo>
                <a:lnTo>
                  <a:pt x="6538372" y="4467262"/>
                </a:lnTo>
                <a:lnTo>
                  <a:pt x="0" y="4467262"/>
                </a:lnTo>
                <a:lnTo>
                  <a:pt x="0" y="0"/>
                </a:lnTo>
                <a:close/>
              </a:path>
            </a:pathLst>
          </a:custGeom>
          <a:blipFill rotWithShape="1">
            <a:blip r:embed="rId4">
              <a:alphaModFix amt="51000"/>
            </a:blip>
            <a:stretch>
              <a:fillRect b="-10436" l="0" r="0" t="-25311"/>
            </a:stretch>
          </a:blipFill>
          <a:ln>
            <a:noFill/>
          </a:ln>
        </p:spPr>
      </p:sp>
      <p:sp>
        <p:nvSpPr>
          <p:cNvPr id="242" name="Google Shape;242;p9"/>
          <p:cNvSpPr/>
          <p:nvPr/>
        </p:nvSpPr>
        <p:spPr>
          <a:xfrm rot="403936">
            <a:off x="5636487" y="8289529"/>
            <a:ext cx="5025622" cy="4661265"/>
          </a:xfrm>
          <a:custGeom>
            <a:rect b="b" l="l" r="r" t="t"/>
            <a:pathLst>
              <a:path extrusionOk="0" h="4661265" w="5025622">
                <a:moveTo>
                  <a:pt x="0" y="0"/>
                </a:moveTo>
                <a:lnTo>
                  <a:pt x="5025622" y="0"/>
                </a:lnTo>
                <a:lnTo>
                  <a:pt x="5025622" y="4661265"/>
                </a:lnTo>
                <a:lnTo>
                  <a:pt x="0" y="4661265"/>
                </a:lnTo>
                <a:lnTo>
                  <a:pt x="0" y="0"/>
                </a:lnTo>
                <a:close/>
              </a:path>
            </a:pathLst>
          </a:custGeom>
          <a:blipFill rotWithShape="1">
            <a:blip r:embed="rId4">
              <a:alphaModFix amt="77000"/>
            </a:blip>
            <a:stretch>
              <a:fillRect b="0" l="0" r="0" t="0"/>
            </a:stretch>
          </a:blipFill>
          <a:ln>
            <a:noFill/>
          </a:ln>
        </p:spPr>
      </p:sp>
      <p:grpSp>
        <p:nvGrpSpPr>
          <p:cNvPr id="243" name="Google Shape;243;p9"/>
          <p:cNvGrpSpPr/>
          <p:nvPr/>
        </p:nvGrpSpPr>
        <p:grpSpPr>
          <a:xfrm>
            <a:off x="690076" y="759096"/>
            <a:ext cx="3661602" cy="846993"/>
            <a:chOff x="0" y="0"/>
            <a:chExt cx="4882137" cy="1129324"/>
          </a:xfrm>
        </p:grpSpPr>
        <p:sp>
          <p:nvSpPr>
            <p:cNvPr id="244" name="Google Shape;244;p9"/>
            <p:cNvSpPr/>
            <p:nvPr/>
          </p:nvSpPr>
          <p:spPr>
            <a:xfrm>
              <a:off x="0" y="0"/>
              <a:ext cx="1113277" cy="1129324"/>
            </a:xfrm>
            <a:custGeom>
              <a:rect b="b" l="l" r="r" t="t"/>
              <a:pathLst>
                <a:path extrusionOk="0" h="1129324" w="1113277">
                  <a:moveTo>
                    <a:pt x="0" y="0"/>
                  </a:moveTo>
                  <a:lnTo>
                    <a:pt x="1113277" y="0"/>
                  </a:lnTo>
                  <a:lnTo>
                    <a:pt x="1113277" y="1129324"/>
                  </a:lnTo>
                  <a:lnTo>
                    <a:pt x="0" y="1129324"/>
                  </a:lnTo>
                  <a:lnTo>
                    <a:pt x="0" y="0"/>
                  </a:lnTo>
                  <a:close/>
                </a:path>
              </a:pathLst>
            </a:custGeom>
            <a:blipFill rotWithShape="1">
              <a:blip r:embed="rId5">
                <a:alphaModFix/>
              </a:blip>
              <a:stretch>
                <a:fillRect b="0" l="0" r="0" t="0"/>
              </a:stretch>
            </a:blipFill>
            <a:ln>
              <a:noFill/>
            </a:ln>
          </p:spPr>
        </p:sp>
        <p:sp>
          <p:nvSpPr>
            <p:cNvPr id="245" name="Google Shape;245;p9"/>
            <p:cNvSpPr txBox="1"/>
            <p:nvPr/>
          </p:nvSpPr>
          <p:spPr>
            <a:xfrm>
              <a:off x="1547996" y="78675"/>
              <a:ext cx="3334141" cy="766233"/>
            </a:xfrm>
            <a:prstGeom prst="rect">
              <a:avLst/>
            </a:prstGeom>
            <a:noFill/>
            <a:ln>
              <a:noFill/>
            </a:ln>
          </p:spPr>
          <p:txBody>
            <a:bodyPr anchorCtr="0" anchor="t" bIns="0" lIns="0" spcFirstLastPara="1" rIns="0" wrap="square" tIns="0">
              <a:spAutoFit/>
            </a:bodyPr>
            <a:lstStyle/>
            <a:p>
              <a:pPr indent="0" lvl="0" marL="0" marR="0" rtl="0" algn="l">
                <a:lnSpc>
                  <a:spcPct val="24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46" name="Google Shape;246;p9"/>
          <p:cNvSpPr txBox="1"/>
          <p:nvPr/>
        </p:nvSpPr>
        <p:spPr>
          <a:xfrm>
            <a:off x="23664" y="4164474"/>
            <a:ext cx="5005805" cy="3084653"/>
          </a:xfrm>
          <a:prstGeom prst="rect">
            <a:avLst/>
          </a:prstGeom>
          <a:noFill/>
          <a:ln>
            <a:noFill/>
          </a:ln>
        </p:spPr>
        <p:txBody>
          <a:bodyPr anchorCtr="0" anchor="t" bIns="0" lIns="0" spcFirstLastPara="1" rIns="0" wrap="square" tIns="0">
            <a:spAutoFit/>
          </a:bodyPr>
          <a:lstStyle/>
          <a:p>
            <a:pPr indent="0" lvl="0" marL="0" marR="0" rtl="0" algn="ctr">
              <a:lnSpc>
                <a:spcPct val="109004"/>
              </a:lnSpc>
              <a:spcBef>
                <a:spcPts val="0"/>
              </a:spcBef>
              <a:spcAft>
                <a:spcPts val="0"/>
              </a:spcAft>
              <a:buNone/>
            </a:pPr>
            <a:r>
              <a:rPr b="1" i="0" lang="en-US" sz="7396" u="none" cap="none" strike="noStrike">
                <a:solidFill>
                  <a:srgbClr val="FFFFFF"/>
                </a:solidFill>
                <a:latin typeface="Roboto"/>
                <a:ea typeface="Roboto"/>
                <a:cs typeface="Roboto"/>
                <a:sym typeface="Roboto"/>
              </a:rPr>
              <a:t>Tác giả, </a:t>
            </a:r>
            <a:endParaRPr/>
          </a:p>
          <a:p>
            <a:pPr indent="0" lvl="0" marL="0" marR="0" rtl="0" algn="ctr">
              <a:lnSpc>
                <a:spcPct val="109004"/>
              </a:lnSpc>
              <a:spcBef>
                <a:spcPts val="0"/>
              </a:spcBef>
              <a:spcAft>
                <a:spcPts val="0"/>
              </a:spcAft>
              <a:buNone/>
            </a:pPr>
            <a:r>
              <a:rPr b="1" i="0" lang="en-US" sz="7396" u="none" cap="none" strike="noStrike">
                <a:solidFill>
                  <a:srgbClr val="FFFFFF"/>
                </a:solidFill>
                <a:latin typeface="Roboto"/>
                <a:ea typeface="Roboto"/>
                <a:cs typeface="Roboto"/>
                <a:sym typeface="Roboto"/>
              </a:rPr>
              <a:t>tổ chức quản lý</a:t>
            </a:r>
            <a:endParaRPr/>
          </a:p>
        </p:txBody>
      </p:sp>
      <p:sp>
        <p:nvSpPr>
          <p:cNvPr id="247" name="Google Shape;247;p9"/>
          <p:cNvSpPr txBox="1"/>
          <p:nvPr/>
        </p:nvSpPr>
        <p:spPr>
          <a:xfrm>
            <a:off x="5611042" y="5948034"/>
            <a:ext cx="11648258" cy="2062988"/>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None/>
            </a:pPr>
            <a:r>
              <a:rPr b="1" i="0" lang="en-US" sz="3200" u="none" cap="none" strike="noStrike">
                <a:solidFill>
                  <a:srgbClr val="494949"/>
                </a:solidFill>
                <a:latin typeface="Roboto"/>
                <a:ea typeface="Roboto"/>
                <a:cs typeface="Roboto"/>
                <a:sym typeface="Roboto"/>
              </a:rPr>
              <a:t>HBase ban đầu là một dự án của công ty Powerset - một công ty về tìm kiếm và ngôn ngữ tự nhiên có trụ sở tại San Francisco. Microsoft mua lại Powerset vào năm 2008.</a:t>
            </a:r>
            <a:endParaRPr/>
          </a:p>
          <a:p>
            <a:pPr indent="0" lvl="0" marL="0" marR="0" rtl="0" algn="l">
              <a:lnSpc>
                <a:spcPct val="128000"/>
              </a:lnSpc>
              <a:spcBef>
                <a:spcPts val="0"/>
              </a:spcBef>
              <a:spcAft>
                <a:spcPts val="0"/>
              </a:spcAft>
              <a:buNone/>
            </a:pPr>
            <a:r>
              <a:t/>
            </a:r>
            <a:endParaRPr b="1" i="0" sz="3200" u="none" cap="none" strike="noStrike">
              <a:solidFill>
                <a:srgbClr val="494949"/>
              </a:solidFill>
              <a:latin typeface="Roboto"/>
              <a:ea typeface="Roboto"/>
              <a:cs typeface="Roboto"/>
              <a:sym typeface="Roboto"/>
            </a:endParaRPr>
          </a:p>
        </p:txBody>
      </p:sp>
      <p:sp>
        <p:nvSpPr>
          <p:cNvPr id="248" name="Google Shape;248;p9"/>
          <p:cNvSpPr/>
          <p:nvPr/>
        </p:nvSpPr>
        <p:spPr>
          <a:xfrm>
            <a:off x="8565299" y="1877946"/>
            <a:ext cx="4866015" cy="3537410"/>
          </a:xfrm>
          <a:custGeom>
            <a:rect b="b" l="l" r="r" t="t"/>
            <a:pathLst>
              <a:path extrusionOk="0" h="3537410" w="4866015">
                <a:moveTo>
                  <a:pt x="0" y="0"/>
                </a:moveTo>
                <a:lnTo>
                  <a:pt x="4866015" y="0"/>
                </a:lnTo>
                <a:lnTo>
                  <a:pt x="4866015" y="3537410"/>
                </a:lnTo>
                <a:lnTo>
                  <a:pt x="0" y="3537410"/>
                </a:lnTo>
                <a:lnTo>
                  <a:pt x="0" y="0"/>
                </a:lnTo>
                <a:close/>
              </a:path>
            </a:pathLst>
          </a:custGeom>
          <a:blipFill rotWithShape="1">
            <a:blip r:embed="rId6">
              <a:alphaModFix/>
            </a:blip>
            <a:stretch>
              <a:fillRect b="0" l="0" r="0" t="0"/>
            </a:stretch>
          </a:blipFill>
          <a:ln>
            <a:noFill/>
          </a:ln>
        </p:spPr>
      </p:sp>
      <p:sp>
        <p:nvSpPr>
          <p:cNvPr id="249" name="Google Shape;249;p9"/>
          <p:cNvSpPr txBox="1"/>
          <p:nvPr/>
        </p:nvSpPr>
        <p:spPr>
          <a:xfrm>
            <a:off x="13751069" y="8819007"/>
            <a:ext cx="3508231" cy="439293"/>
          </a:xfrm>
          <a:prstGeom prst="rect">
            <a:avLst/>
          </a:prstGeom>
          <a:noFill/>
          <a:ln>
            <a:noFill/>
          </a:ln>
        </p:spPr>
        <p:txBody>
          <a:bodyPr anchorCtr="0" anchor="t" bIns="0" lIns="0" spcFirstLastPara="1" rIns="0" wrap="square" tIns="0">
            <a:spAutoFit/>
          </a:bodyPr>
          <a:lstStyle/>
          <a:p>
            <a:pPr indent="0" lvl="0" marL="0" marR="0" rtl="0" algn="r">
              <a:lnSpc>
                <a:spcPct val="128000"/>
              </a:lnSpc>
              <a:spcBef>
                <a:spcPts val="0"/>
              </a:spcBef>
              <a:spcAft>
                <a:spcPts val="0"/>
              </a:spcAft>
              <a:buNone/>
            </a:pPr>
            <a:r>
              <a:rPr b="0" i="0" lang="en-US" sz="2700" u="none" cap="none" strike="noStrike">
                <a:solidFill>
                  <a:srgbClr val="99B3FC"/>
                </a:solidFill>
                <a:latin typeface="Roboto"/>
                <a:ea typeface="Roboto"/>
                <a:cs typeface="Roboto"/>
                <a:sym typeface="Roboto"/>
              </a:rPr>
              <a:t>09</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